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TT Drugs" charset="1" panose="02000503060000020003"/>
      <p:regular r:id="rId40"/>
    </p:embeddedFont>
    <p:embeddedFont>
      <p:font typeface="Codec Pro Bold" charset="1" panose="00000600000000000000"/>
      <p:regular r:id="rId41"/>
    </p:embeddedFont>
    <p:embeddedFont>
      <p:font typeface="TT Drugs Bold" charset="1" panose="02000803060000020003"/>
      <p:regular r:id="rId42"/>
    </p:embeddedFont>
    <p:embeddedFont>
      <p:font typeface="Canva Sans Bold" charset="1" panose="020B0803030501040103"/>
      <p:regular r:id="rId43"/>
    </p:embeddedFont>
    <p:embeddedFont>
      <p:font typeface="Codec Pro" charset="1" panose="00000500000000000000"/>
      <p:regular r:id="rId44"/>
    </p:embeddedFont>
    <p:embeddedFont>
      <p:font typeface="TT Drugs Bold Italics" charset="1" panose="02000803000000090003"/>
      <p:regular r:id="rId45"/>
    </p:embeddedFont>
    <p:embeddedFont>
      <p:font typeface="Montserrat Bold" charset="1" panose="00000800000000000000"/>
      <p:regular r:id="rId46"/>
    </p:embeddedFont>
    <p:embeddedFont>
      <p:font typeface="Open Sauce Bold" charset="1" panose="00000800000000000000"/>
      <p:regular r:id="rId47"/>
    </p:embeddedFont>
    <p:embeddedFont>
      <p:font typeface="Oswald Bold" charset="1" panose="0000080000000000000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3.jpeg" Type="http://schemas.openxmlformats.org/officeDocument/2006/relationships/image"/><Relationship Id="rId4" Target="../media/VAGigm_gKuI.mp4" Type="http://schemas.openxmlformats.org/officeDocument/2006/relationships/video"/><Relationship Id="rId5" Target="../media/VAGigm_gKuI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5.jpeg" Type="http://schemas.openxmlformats.org/officeDocument/2006/relationships/image"/><Relationship Id="rId6" Target="../media/VAGigokWyVE.mp4" Type="http://schemas.openxmlformats.org/officeDocument/2006/relationships/video"/><Relationship Id="rId7" Target="../media/VAGigokWyVE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7.jpeg" Type="http://schemas.openxmlformats.org/officeDocument/2006/relationships/image"/><Relationship Id="rId6" Target="../media/image28.jpe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30.jpeg" Type="http://schemas.openxmlformats.org/officeDocument/2006/relationships/image"/><Relationship Id="rId6" Target="../media/image31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42.jpeg" Type="http://schemas.openxmlformats.org/officeDocument/2006/relationships/image"/><Relationship Id="rId6" Target="../media/image43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48.png" Type="http://schemas.openxmlformats.org/officeDocument/2006/relationships/image"/><Relationship Id="rId6" Target="../media/image49.jpeg" Type="http://schemas.openxmlformats.org/officeDocument/2006/relationships/image"/><Relationship Id="rId7" Target="../media/image5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2" Target="../media/image1.jpe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3.png" Type="http://schemas.openxmlformats.org/officeDocument/2006/relationships/image"/><Relationship Id="rId8" Target="../media/image54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57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svg" Type="http://schemas.openxmlformats.org/officeDocument/2006/relationships/image"/><Relationship Id="rId12" Target="../media/image67.png" Type="http://schemas.openxmlformats.org/officeDocument/2006/relationships/image"/><Relationship Id="rId13" Target="../media/image68.svg" Type="http://schemas.openxmlformats.org/officeDocument/2006/relationships/image"/><Relationship Id="rId14" Target="../media/image69.png" Type="http://schemas.openxmlformats.org/officeDocument/2006/relationships/image"/><Relationship Id="rId15" Target="../media/image70.svg" Type="http://schemas.openxmlformats.org/officeDocument/2006/relationships/image"/><Relationship Id="rId16" Target="../media/image7.png" Type="http://schemas.openxmlformats.org/officeDocument/2006/relationships/image"/><Relationship Id="rId17" Target="../media/image8.svg" Type="http://schemas.openxmlformats.org/officeDocument/2006/relationships/image"/><Relationship Id="rId2" Target="../media/image1.jpeg" Type="http://schemas.openxmlformats.org/officeDocument/2006/relationships/image"/><Relationship Id="rId3" Target="../media/image58.jpeg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Relationship Id="rId6" Target="../media/image61.png" Type="http://schemas.openxmlformats.org/officeDocument/2006/relationships/image"/><Relationship Id="rId7" Target="../media/image62.svg" Type="http://schemas.openxmlformats.org/officeDocument/2006/relationships/image"/><Relationship Id="rId8" Target="../media/image63.png" Type="http://schemas.openxmlformats.org/officeDocument/2006/relationships/image"/><Relationship Id="rId9" Target="../media/image64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svg" Type="http://schemas.openxmlformats.org/officeDocument/2006/relationships/image"/><Relationship Id="rId11" Target="../media/image79.png" Type="http://schemas.openxmlformats.org/officeDocument/2006/relationships/image"/><Relationship Id="rId12" Target="../media/image80.svg" Type="http://schemas.openxmlformats.org/officeDocument/2006/relationships/image"/><Relationship Id="rId13" Target="../media/image81.png" Type="http://schemas.openxmlformats.org/officeDocument/2006/relationships/image"/><Relationship Id="rId14" Target="../media/image82.svg" Type="http://schemas.openxmlformats.org/officeDocument/2006/relationships/image"/><Relationship Id="rId15" Target="../media/image83.jpeg" Type="http://schemas.openxmlformats.org/officeDocument/2006/relationships/image"/><Relationship Id="rId16" Target="../media/image84.jpeg" Type="http://schemas.openxmlformats.org/officeDocument/2006/relationships/image"/><Relationship Id="rId2" Target="../media/image1.jpeg" Type="http://schemas.openxmlformats.org/officeDocument/2006/relationships/image"/><Relationship Id="rId3" Target="../media/image71.png" Type="http://schemas.openxmlformats.org/officeDocument/2006/relationships/image"/><Relationship Id="rId4" Target="../media/image72.svg" Type="http://schemas.openxmlformats.org/officeDocument/2006/relationships/image"/><Relationship Id="rId5" Target="../media/image73.jpeg" Type="http://schemas.openxmlformats.org/officeDocument/2006/relationships/image"/><Relationship Id="rId6" Target="../media/image74.png" Type="http://schemas.openxmlformats.org/officeDocument/2006/relationships/image"/><Relationship Id="rId7" Target="../media/image75.png" Type="http://schemas.openxmlformats.org/officeDocument/2006/relationships/image"/><Relationship Id="rId8" Target="../media/image76.pn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5.png" Type="http://schemas.openxmlformats.org/officeDocument/2006/relationships/image"/><Relationship Id="rId4" Target="../media/image86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5.png" Type="http://schemas.openxmlformats.org/officeDocument/2006/relationships/image"/><Relationship Id="rId4" Target="../media/image8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VAGidhETx0E.mp4" Type="http://schemas.openxmlformats.org/officeDocument/2006/relationships/video"/><Relationship Id="rId4" Target="../media/VAGidhETx0E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52147" y="-235466"/>
            <a:ext cx="14812817" cy="11093987"/>
          </a:xfrm>
          <a:custGeom>
            <a:avLst/>
            <a:gdLst/>
            <a:ahLst/>
            <a:cxnLst/>
            <a:rect r="r" b="b" t="t" l="l"/>
            <a:pathLst>
              <a:path h="11093987" w="14812817">
                <a:moveTo>
                  <a:pt x="0" y="0"/>
                </a:moveTo>
                <a:lnTo>
                  <a:pt x="14812817" y="0"/>
                </a:lnTo>
                <a:lnTo>
                  <a:pt x="14812817" y="11093987"/>
                </a:lnTo>
                <a:lnTo>
                  <a:pt x="0" y="11093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33400"/>
            <a:ext cx="1028700" cy="909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75"/>
              </a:lnSpc>
              <a:spcBef>
                <a:spcPct val="0"/>
              </a:spcBef>
            </a:pPr>
            <a:r>
              <a:rPr lang="en-US" sz="7500">
                <a:solidFill>
                  <a:srgbClr val="945ACB"/>
                </a:solidFill>
                <a:latin typeface="TT Drugs"/>
                <a:ea typeface="TT Drugs"/>
                <a:cs typeface="TT Drugs"/>
                <a:sym typeface="TT Drugs"/>
              </a:rPr>
              <a:t>PROBLEM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93865" y="6635282"/>
            <a:ext cx="10788095" cy="7904732"/>
          </a:xfrm>
          <a:custGeom>
            <a:avLst/>
            <a:gdLst/>
            <a:ahLst/>
            <a:cxnLst/>
            <a:rect r="r" b="b" t="t" l="l"/>
            <a:pathLst>
              <a:path h="7904732" w="10788095">
                <a:moveTo>
                  <a:pt x="0" y="0"/>
                </a:moveTo>
                <a:lnTo>
                  <a:pt x="10788095" y="0"/>
                </a:lnTo>
                <a:lnTo>
                  <a:pt x="10788095" y="7904731"/>
                </a:lnTo>
                <a:lnTo>
                  <a:pt x="0" y="7904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57775" y="-6263190"/>
            <a:ext cx="13978141" cy="10242165"/>
          </a:xfrm>
          <a:custGeom>
            <a:avLst/>
            <a:gdLst/>
            <a:ahLst/>
            <a:cxnLst/>
            <a:rect r="r" b="b" t="t" l="l"/>
            <a:pathLst>
              <a:path h="10242165" w="13978141">
                <a:moveTo>
                  <a:pt x="0" y="0"/>
                </a:moveTo>
                <a:lnTo>
                  <a:pt x="13978141" y="0"/>
                </a:lnTo>
                <a:lnTo>
                  <a:pt x="13978141" y="10242165"/>
                </a:lnTo>
                <a:lnTo>
                  <a:pt x="0" y="10242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12350" y="1489791"/>
            <a:ext cx="13863301" cy="7971503"/>
          </a:xfrm>
          <a:custGeom>
            <a:avLst/>
            <a:gdLst/>
            <a:ahLst/>
            <a:cxnLst/>
            <a:rect r="r" b="b" t="t" l="l"/>
            <a:pathLst>
              <a:path h="7971503" w="13863301">
                <a:moveTo>
                  <a:pt x="0" y="0"/>
                </a:moveTo>
                <a:lnTo>
                  <a:pt x="13863300" y="0"/>
                </a:lnTo>
                <a:lnTo>
                  <a:pt x="13863300" y="7971503"/>
                </a:lnTo>
                <a:lnTo>
                  <a:pt x="0" y="79715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21" r="0" b="-1128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41356" y="358059"/>
            <a:ext cx="9703400" cy="1131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6"/>
              </a:lnSpc>
              <a:spcBef>
                <a:spcPct val="0"/>
              </a:spcBef>
            </a:pPr>
            <a:r>
              <a:rPr lang="en-US" b="true" sz="6068" spc="194">
                <a:solidFill>
                  <a:srgbClr val="945ACB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Display at the Entrance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74083" y="1688109"/>
            <a:ext cx="14739834" cy="8180608"/>
          </a:xfrm>
          <a:custGeom>
            <a:avLst/>
            <a:gdLst/>
            <a:ahLst/>
            <a:cxnLst/>
            <a:rect r="r" b="b" t="t" l="l"/>
            <a:pathLst>
              <a:path h="8180608" w="14739834">
                <a:moveTo>
                  <a:pt x="0" y="0"/>
                </a:moveTo>
                <a:lnTo>
                  <a:pt x="14739834" y="0"/>
                </a:lnTo>
                <a:lnTo>
                  <a:pt x="14739834" y="8180608"/>
                </a:lnTo>
                <a:lnTo>
                  <a:pt x="0" y="8180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51933" y="537527"/>
            <a:ext cx="798413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</a:t>
            </a:r>
            <a:r>
              <a:rPr lang="en-US" sz="5199" b="true">
                <a:solidFill>
                  <a:srgbClr val="FDFB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Interactive User Display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28800" y="102870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93865" y="6635282"/>
            <a:ext cx="10788095" cy="7904732"/>
          </a:xfrm>
          <a:custGeom>
            <a:avLst/>
            <a:gdLst/>
            <a:ahLst/>
            <a:cxnLst/>
            <a:rect r="r" b="b" t="t" l="l"/>
            <a:pathLst>
              <a:path h="7904732" w="10788095">
                <a:moveTo>
                  <a:pt x="0" y="0"/>
                </a:moveTo>
                <a:lnTo>
                  <a:pt x="10788095" y="0"/>
                </a:lnTo>
                <a:lnTo>
                  <a:pt x="10788095" y="7904731"/>
                </a:lnTo>
                <a:lnTo>
                  <a:pt x="0" y="7904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57775" y="-6263190"/>
            <a:ext cx="13978141" cy="10242165"/>
          </a:xfrm>
          <a:custGeom>
            <a:avLst/>
            <a:gdLst/>
            <a:ahLst/>
            <a:cxnLst/>
            <a:rect r="r" b="b" t="t" l="l"/>
            <a:pathLst>
              <a:path h="10242165" w="13978141">
                <a:moveTo>
                  <a:pt x="0" y="0"/>
                </a:moveTo>
                <a:lnTo>
                  <a:pt x="13978141" y="0"/>
                </a:lnTo>
                <a:lnTo>
                  <a:pt x="13978141" y="10242165"/>
                </a:lnTo>
                <a:lnTo>
                  <a:pt x="0" y="10242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596733"/>
            <a:ext cx="16519739" cy="8342468"/>
          </a:xfrm>
          <a:custGeom>
            <a:avLst/>
            <a:gdLst/>
            <a:ahLst/>
            <a:cxnLst/>
            <a:rect r="r" b="b" t="t" l="l"/>
            <a:pathLst>
              <a:path h="8342468" w="16519739">
                <a:moveTo>
                  <a:pt x="0" y="0"/>
                </a:moveTo>
                <a:lnTo>
                  <a:pt x="16519739" y="0"/>
                </a:lnTo>
                <a:lnTo>
                  <a:pt x="16519739" y="8342468"/>
                </a:lnTo>
                <a:lnTo>
                  <a:pt x="0" y="83424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206010" y="537527"/>
            <a:ext cx="387598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DFB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Reservation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93865" y="6635282"/>
            <a:ext cx="10788095" cy="7904732"/>
          </a:xfrm>
          <a:custGeom>
            <a:avLst/>
            <a:gdLst/>
            <a:ahLst/>
            <a:cxnLst/>
            <a:rect r="r" b="b" t="t" l="l"/>
            <a:pathLst>
              <a:path h="7904732" w="10788095">
                <a:moveTo>
                  <a:pt x="0" y="0"/>
                </a:moveTo>
                <a:lnTo>
                  <a:pt x="10788095" y="0"/>
                </a:lnTo>
                <a:lnTo>
                  <a:pt x="10788095" y="7904731"/>
                </a:lnTo>
                <a:lnTo>
                  <a:pt x="0" y="7904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57775" y="-6263190"/>
            <a:ext cx="13978141" cy="10242165"/>
          </a:xfrm>
          <a:custGeom>
            <a:avLst/>
            <a:gdLst/>
            <a:ahLst/>
            <a:cxnLst/>
            <a:rect r="r" b="b" t="t" l="l"/>
            <a:pathLst>
              <a:path h="10242165" w="13978141">
                <a:moveTo>
                  <a:pt x="0" y="0"/>
                </a:moveTo>
                <a:lnTo>
                  <a:pt x="13978141" y="0"/>
                </a:lnTo>
                <a:lnTo>
                  <a:pt x="13978141" y="10242165"/>
                </a:lnTo>
                <a:lnTo>
                  <a:pt x="0" y="10242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93865" y="6635282"/>
            <a:ext cx="10788095" cy="7904732"/>
          </a:xfrm>
          <a:custGeom>
            <a:avLst/>
            <a:gdLst/>
            <a:ahLst/>
            <a:cxnLst/>
            <a:rect r="r" b="b" t="t" l="l"/>
            <a:pathLst>
              <a:path h="7904732" w="10788095">
                <a:moveTo>
                  <a:pt x="0" y="0"/>
                </a:moveTo>
                <a:lnTo>
                  <a:pt x="10788095" y="0"/>
                </a:lnTo>
                <a:lnTo>
                  <a:pt x="10788095" y="7904731"/>
                </a:lnTo>
                <a:lnTo>
                  <a:pt x="0" y="7904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57775" y="-6263190"/>
            <a:ext cx="13978141" cy="10242165"/>
          </a:xfrm>
          <a:custGeom>
            <a:avLst/>
            <a:gdLst/>
            <a:ahLst/>
            <a:cxnLst/>
            <a:rect r="r" b="b" t="t" l="l"/>
            <a:pathLst>
              <a:path h="10242165" w="13978141">
                <a:moveTo>
                  <a:pt x="0" y="0"/>
                </a:moveTo>
                <a:lnTo>
                  <a:pt x="13978141" y="0"/>
                </a:lnTo>
                <a:lnTo>
                  <a:pt x="13978141" y="10242165"/>
                </a:lnTo>
                <a:lnTo>
                  <a:pt x="0" y="10242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5020403" y="2333625"/>
            <a:ext cx="8247194" cy="1000109"/>
            <a:chOff x="0" y="0"/>
            <a:chExt cx="2172101" cy="2634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72101" cy="263403"/>
            </a:xfrm>
            <a:custGeom>
              <a:avLst/>
              <a:gdLst/>
              <a:ahLst/>
              <a:cxnLst/>
              <a:rect r="r" b="b" t="t" l="l"/>
              <a:pathLst>
                <a:path h="263403" w="2172101">
                  <a:moveTo>
                    <a:pt x="47875" y="0"/>
                  </a:moveTo>
                  <a:lnTo>
                    <a:pt x="2124225" y="0"/>
                  </a:lnTo>
                  <a:cubicBezTo>
                    <a:pt x="2136922" y="0"/>
                    <a:pt x="2149100" y="5044"/>
                    <a:pt x="2158078" y="14022"/>
                  </a:cubicBezTo>
                  <a:cubicBezTo>
                    <a:pt x="2167056" y="23001"/>
                    <a:pt x="2172101" y="35178"/>
                    <a:pt x="2172101" y="47875"/>
                  </a:cubicBezTo>
                  <a:lnTo>
                    <a:pt x="2172101" y="215528"/>
                  </a:lnTo>
                  <a:cubicBezTo>
                    <a:pt x="2172101" y="228225"/>
                    <a:pt x="2167056" y="240403"/>
                    <a:pt x="2158078" y="249381"/>
                  </a:cubicBezTo>
                  <a:cubicBezTo>
                    <a:pt x="2149100" y="258359"/>
                    <a:pt x="2136922" y="263403"/>
                    <a:pt x="2124225" y="263403"/>
                  </a:cubicBezTo>
                  <a:lnTo>
                    <a:pt x="47875" y="263403"/>
                  </a:lnTo>
                  <a:cubicBezTo>
                    <a:pt x="35178" y="263403"/>
                    <a:pt x="23001" y="258359"/>
                    <a:pt x="14022" y="249381"/>
                  </a:cubicBezTo>
                  <a:cubicBezTo>
                    <a:pt x="5044" y="240403"/>
                    <a:pt x="0" y="228225"/>
                    <a:pt x="0" y="215528"/>
                  </a:cubicBezTo>
                  <a:lnTo>
                    <a:pt x="0" y="47875"/>
                  </a:lnTo>
                  <a:cubicBezTo>
                    <a:pt x="0" y="35178"/>
                    <a:pt x="5044" y="23001"/>
                    <a:pt x="14022" y="14022"/>
                  </a:cubicBezTo>
                  <a:cubicBezTo>
                    <a:pt x="23001" y="5044"/>
                    <a:pt x="35178" y="0"/>
                    <a:pt x="4787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172101" cy="320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  <a:r>
                <a:rPr lang="en-US" b="true" sz="2656">
                  <a:solidFill>
                    <a:srgbClr val="F5FFF5"/>
                  </a:solidFill>
                  <a:latin typeface="TT Drugs Bold"/>
                  <a:ea typeface="TT Drugs Bold"/>
                  <a:cs typeface="TT Drugs Bold"/>
                  <a:sym typeface="TT Drugs Bold"/>
                </a:rPr>
                <a:t>Fee = Rate for vehicle × (Exit Time - Entry Time)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85608">
            <a:off x="12635262" y="4528966"/>
            <a:ext cx="5485048" cy="5485048"/>
          </a:xfrm>
          <a:custGeom>
            <a:avLst/>
            <a:gdLst/>
            <a:ahLst/>
            <a:cxnLst/>
            <a:rect r="r" b="b" t="t" l="l"/>
            <a:pathLst>
              <a:path h="5485048" w="5485048">
                <a:moveTo>
                  <a:pt x="0" y="0"/>
                </a:moveTo>
                <a:lnTo>
                  <a:pt x="5485048" y="0"/>
                </a:lnTo>
                <a:lnTo>
                  <a:pt x="5485048" y="5485049"/>
                </a:lnTo>
                <a:lnTo>
                  <a:pt x="0" y="54850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11483" y="358047"/>
            <a:ext cx="11308994" cy="113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6"/>
              </a:lnSpc>
              <a:spcBef>
                <a:spcPct val="0"/>
              </a:spcBef>
            </a:pPr>
            <a:r>
              <a:rPr lang="en-US" b="true" sz="6068" spc="194">
                <a:solidFill>
                  <a:srgbClr val="945ACB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Fee calculations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1439" y="1638819"/>
            <a:ext cx="4097560" cy="577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 spc="96">
                <a:solidFill>
                  <a:srgbClr val="FFFAEB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On-the-spot arrivals: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12698" y="3600434"/>
            <a:ext cx="8303992" cy="1453194"/>
            <a:chOff x="0" y="0"/>
            <a:chExt cx="11071989" cy="193759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91299" y="-114300"/>
              <a:ext cx="6487745" cy="732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 spc="96">
                  <a:solidFill>
                    <a:srgbClr val="FFFAEB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Fixed-Time Reservations: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87731"/>
              <a:ext cx="11071989" cy="12498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73179" indent="-286589" lvl="1">
                <a:lnSpc>
                  <a:spcPts val="3716"/>
                </a:lnSpc>
                <a:buFont typeface="Arial"/>
                <a:buChar char="•"/>
              </a:pPr>
              <a:r>
                <a:rPr lang="en-US" sz="2654" spc="84">
                  <a:solidFill>
                    <a:srgbClr val="F5FFF5"/>
                  </a:solidFill>
                  <a:latin typeface="Codec Pro"/>
                  <a:ea typeface="Codec Pro"/>
                  <a:cs typeface="Codec Pro"/>
                  <a:sym typeface="Codec Pro"/>
                </a:rPr>
                <a:t>Pre-paid fixed fee for reserved duration.</a:t>
              </a:r>
            </a:p>
            <a:p>
              <a:pPr algn="l" marL="573179" indent="-286589" lvl="1">
                <a:lnSpc>
                  <a:spcPts val="3716"/>
                </a:lnSpc>
                <a:buFont typeface="Arial"/>
                <a:buChar char="•"/>
              </a:pPr>
              <a:r>
                <a:rPr lang="en-US" sz="2654" spc="84">
                  <a:solidFill>
                    <a:srgbClr val="F5FFF5"/>
                  </a:solidFill>
                  <a:latin typeface="Codec Pro"/>
                  <a:ea typeface="Codec Pro"/>
                  <a:cs typeface="Codec Pro"/>
                  <a:sym typeface="Codec Pro"/>
                </a:rPr>
                <a:t>Extra fee applied if overstaying: 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161865" y="5263178"/>
            <a:ext cx="7558612" cy="522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9"/>
              </a:lnSpc>
              <a:spcBef>
                <a:spcPct val="0"/>
              </a:spcBef>
            </a:pPr>
            <a:r>
              <a:rPr lang="en-US" b="true" sz="3056" i="true">
                <a:solidFill>
                  <a:srgbClr val="FFDE59"/>
                </a:solidFill>
                <a:latin typeface="TT Drugs Bold Italics"/>
                <a:ea typeface="TT Drugs Bold Italics"/>
                <a:cs typeface="TT Drugs Bold Italics"/>
                <a:sym typeface="TT Drugs Bold Italics"/>
              </a:rPr>
              <a:t>Ext</a:t>
            </a:r>
            <a:r>
              <a:rPr lang="en-US" b="true" sz="3056" i="true">
                <a:solidFill>
                  <a:srgbClr val="FFDE59"/>
                </a:solidFill>
                <a:latin typeface="TT Drugs Bold Italics"/>
                <a:ea typeface="TT Drugs Bold Italics"/>
                <a:cs typeface="TT Drugs Bold Italics"/>
                <a:sym typeface="TT Drugs Bold Italics"/>
              </a:rPr>
              <a:t>ra Fee = Rate × Overstayed duration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81573" y="6052293"/>
            <a:ext cx="8654854" cy="1796188"/>
            <a:chOff x="0" y="0"/>
            <a:chExt cx="11539805" cy="239491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265046" y="-114300"/>
              <a:ext cx="7217276" cy="7321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 spc="96">
                  <a:solidFill>
                    <a:srgbClr val="FFFAEB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Open-Ended Reservations: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560731"/>
              <a:ext cx="11539805" cy="1834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72134" indent="-286067" lvl="1">
                <a:lnSpc>
                  <a:spcPts val="3709"/>
                </a:lnSpc>
                <a:buFont typeface="Arial"/>
                <a:buChar char="•"/>
              </a:pPr>
              <a:r>
                <a:rPr lang="en-US" sz="2649">
                  <a:solidFill>
                    <a:srgbClr val="FFFFFF"/>
                  </a:solidFill>
                  <a:latin typeface="TT Drugs"/>
                  <a:ea typeface="TT Drugs"/>
                  <a:cs typeface="TT Drugs"/>
                  <a:sym typeface="TT Drugs"/>
                </a:rPr>
                <a:t>Nom</a:t>
              </a:r>
              <a:r>
                <a:rPr lang="en-US" sz="2649">
                  <a:solidFill>
                    <a:srgbClr val="FFFFFF"/>
                  </a:solidFill>
                  <a:latin typeface="TT Drugs"/>
                  <a:ea typeface="TT Drugs"/>
                  <a:cs typeface="TT Drugs"/>
                  <a:sym typeface="TT Drugs"/>
                </a:rPr>
                <a:t>inal booking fee upfront.</a:t>
              </a:r>
            </a:p>
            <a:p>
              <a:pPr algn="l" marL="572134" indent="-286067" lvl="1">
                <a:lnSpc>
                  <a:spcPts val="3709"/>
                </a:lnSpc>
                <a:buFont typeface="Arial"/>
                <a:buChar char="•"/>
              </a:pPr>
              <a:r>
                <a:rPr lang="en-US" sz="2649">
                  <a:solidFill>
                    <a:srgbClr val="FFFFFF"/>
                  </a:solidFill>
                  <a:latin typeface="TT Drugs"/>
                  <a:ea typeface="TT Drugs"/>
                  <a:cs typeface="TT Drugs"/>
                  <a:sym typeface="TT Drugs"/>
                </a:rPr>
                <a:t>Usage Fee = Rate × (Exit Time - Actual Entry Time)</a:t>
              </a:r>
            </a:p>
            <a:p>
              <a:pPr algn="l" marL="572134" indent="-286067" lvl="1">
                <a:lnSpc>
                  <a:spcPts val="3709"/>
                </a:lnSpc>
                <a:buFont typeface="Arial"/>
                <a:buChar char="•"/>
              </a:pPr>
              <a:r>
                <a:rPr lang="en-US" sz="2649">
                  <a:solidFill>
                    <a:srgbClr val="FFFFFF"/>
                  </a:solidFill>
                  <a:latin typeface="TT Drugs"/>
                  <a:ea typeface="TT Drugs"/>
                  <a:cs typeface="TT Drugs"/>
                  <a:sym typeface="TT Drugs"/>
                </a:rPr>
                <a:t>Total Fee = Booking Fee + Usage Fee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11439" y="8356111"/>
            <a:ext cx="7380569" cy="529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8"/>
              </a:lnSpc>
              <a:spcBef>
                <a:spcPct val="0"/>
              </a:spcBef>
            </a:pPr>
            <a:r>
              <a:rPr lang="en-US" b="true" sz="2791" spc="89">
                <a:solidFill>
                  <a:srgbClr val="F5FFF5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Through licence plate recognition...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2698" y="8799573"/>
            <a:ext cx="8882883" cy="898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7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Matches vehicle t</a:t>
            </a:r>
            <a:r>
              <a:rPr lang="en-US" sz="2499" spc="7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o reservation at entry.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7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Handles no-shows and cancellations automatically.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93865" y="6635282"/>
            <a:ext cx="10788095" cy="7904732"/>
          </a:xfrm>
          <a:custGeom>
            <a:avLst/>
            <a:gdLst/>
            <a:ahLst/>
            <a:cxnLst/>
            <a:rect r="r" b="b" t="t" l="l"/>
            <a:pathLst>
              <a:path h="7904732" w="10788095">
                <a:moveTo>
                  <a:pt x="0" y="0"/>
                </a:moveTo>
                <a:lnTo>
                  <a:pt x="10788095" y="0"/>
                </a:lnTo>
                <a:lnTo>
                  <a:pt x="10788095" y="7904731"/>
                </a:lnTo>
                <a:lnTo>
                  <a:pt x="0" y="7904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57775" y="-6263190"/>
            <a:ext cx="13978141" cy="10242165"/>
          </a:xfrm>
          <a:custGeom>
            <a:avLst/>
            <a:gdLst/>
            <a:ahLst/>
            <a:cxnLst/>
            <a:rect r="r" b="b" t="t" l="l"/>
            <a:pathLst>
              <a:path h="10242165" w="13978141">
                <a:moveTo>
                  <a:pt x="0" y="0"/>
                </a:moveTo>
                <a:lnTo>
                  <a:pt x="13978141" y="0"/>
                </a:lnTo>
                <a:lnTo>
                  <a:pt x="13978141" y="10242165"/>
                </a:lnTo>
                <a:lnTo>
                  <a:pt x="0" y="10242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399614" y="5771588"/>
            <a:ext cx="2348240" cy="3351923"/>
          </a:xfrm>
          <a:custGeom>
            <a:avLst/>
            <a:gdLst/>
            <a:ahLst/>
            <a:cxnLst/>
            <a:rect r="r" b="b" t="t" l="l"/>
            <a:pathLst>
              <a:path h="3351923" w="2348240">
                <a:moveTo>
                  <a:pt x="0" y="0"/>
                </a:moveTo>
                <a:lnTo>
                  <a:pt x="2348240" y="0"/>
                </a:lnTo>
                <a:lnTo>
                  <a:pt x="2348240" y="3351923"/>
                </a:lnTo>
                <a:lnTo>
                  <a:pt x="0" y="335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4746" t="-22590" r="-54297" b="-2385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81386" y="6224312"/>
            <a:ext cx="3234757" cy="1902166"/>
          </a:xfrm>
          <a:custGeom>
            <a:avLst/>
            <a:gdLst/>
            <a:ahLst/>
            <a:cxnLst/>
            <a:rect r="r" b="b" t="t" l="l"/>
            <a:pathLst>
              <a:path h="1902166" w="3234757">
                <a:moveTo>
                  <a:pt x="0" y="0"/>
                </a:moveTo>
                <a:lnTo>
                  <a:pt x="3234757" y="0"/>
                </a:lnTo>
                <a:lnTo>
                  <a:pt x="3234757" y="1902166"/>
                </a:lnTo>
                <a:lnTo>
                  <a:pt x="0" y="19021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5000"/>
            </a:blip>
            <a:stretch>
              <a:fillRect l="0" t="-37875" r="-1254" b="-3431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75133" y="4649790"/>
            <a:ext cx="3696599" cy="4331368"/>
          </a:xfrm>
          <a:custGeom>
            <a:avLst/>
            <a:gdLst/>
            <a:ahLst/>
            <a:cxnLst/>
            <a:rect r="r" b="b" t="t" l="l"/>
            <a:pathLst>
              <a:path h="4331368" w="3696599">
                <a:moveTo>
                  <a:pt x="0" y="0"/>
                </a:moveTo>
                <a:lnTo>
                  <a:pt x="3696598" y="0"/>
                </a:lnTo>
                <a:lnTo>
                  <a:pt x="3696598" y="4331369"/>
                </a:lnTo>
                <a:lnTo>
                  <a:pt x="0" y="43313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858" t="-5421" r="-15894" b="-627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10719" y="1291001"/>
            <a:ext cx="11308994" cy="1131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6"/>
              </a:lnSpc>
              <a:spcBef>
                <a:spcPct val="0"/>
              </a:spcBef>
            </a:pPr>
            <a:r>
              <a:rPr lang="en-US" b="true" sz="6068" spc="194">
                <a:solidFill>
                  <a:srgbClr val="945ACB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Sensors at Parking Spots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93334" y="2878353"/>
            <a:ext cx="1750112" cy="92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19"/>
              </a:lnSpc>
              <a:spcBef>
                <a:spcPct val="0"/>
              </a:spcBef>
            </a:pPr>
            <a:r>
              <a:rPr lang="en-US" sz="2656">
                <a:solidFill>
                  <a:srgbClr val="EE82EE"/>
                </a:solidFill>
                <a:latin typeface="TT Drugs"/>
                <a:ea typeface="TT Drugs"/>
                <a:cs typeface="TT Drugs"/>
                <a:sym typeface="TT Drugs"/>
              </a:rPr>
              <a:t>Ultrasonic Sensors</a:t>
            </a:r>
          </a:p>
        </p:txBody>
      </p:sp>
      <p:sp>
        <p:nvSpPr>
          <p:cNvPr name="AutoShape 10" id="10"/>
          <p:cNvSpPr/>
          <p:nvPr/>
        </p:nvSpPr>
        <p:spPr>
          <a:xfrm>
            <a:off x="3943446" y="3368491"/>
            <a:ext cx="137459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12823708" y="2931141"/>
            <a:ext cx="1750112" cy="45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19"/>
              </a:lnSpc>
              <a:spcBef>
                <a:spcPct val="0"/>
              </a:spcBef>
            </a:pPr>
            <a:r>
              <a:rPr lang="en-US" sz="2656">
                <a:solidFill>
                  <a:srgbClr val="EE82EE"/>
                </a:solidFill>
                <a:latin typeface="TT Drugs"/>
                <a:ea typeface="TT Drugs"/>
                <a:cs typeface="TT Drugs"/>
                <a:sym typeface="TT Drugs"/>
              </a:rPr>
              <a:t>Server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59461" y="2878353"/>
            <a:ext cx="1918139" cy="92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19"/>
              </a:lnSpc>
              <a:spcBef>
                <a:spcPct val="0"/>
              </a:spcBef>
            </a:pPr>
            <a:r>
              <a:rPr lang="en-US" sz="2656">
                <a:solidFill>
                  <a:srgbClr val="EE82EE"/>
                </a:solidFill>
                <a:latin typeface="TT Drugs"/>
                <a:ea typeface="TT Drugs"/>
                <a:cs typeface="TT Drugs"/>
                <a:sym typeface="TT Drugs"/>
              </a:rPr>
              <a:t>ESP32 MCU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7579943" y="3368491"/>
            <a:ext cx="5011090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4" id="14"/>
          <p:cNvSpPr txBox="true"/>
          <p:nvPr/>
        </p:nvSpPr>
        <p:spPr>
          <a:xfrm rot="0">
            <a:off x="8604981" y="3522574"/>
            <a:ext cx="2982311" cy="45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19"/>
              </a:lnSpc>
              <a:spcBef>
                <a:spcPct val="0"/>
              </a:spcBef>
            </a:pPr>
            <a:r>
              <a:rPr lang="en-US" sz="2656">
                <a:solidFill>
                  <a:srgbClr val="5CE1E6"/>
                </a:solidFill>
                <a:latin typeface="TT Drugs"/>
                <a:ea typeface="TT Drugs"/>
                <a:cs typeface="TT Drugs"/>
                <a:sym typeface="TT Drugs"/>
              </a:rPr>
              <a:t>MQTT Protocol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68390" y="9172575"/>
            <a:ext cx="3088614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79">
                <a:solidFill>
                  <a:srgbClr val="5CE1E6"/>
                </a:solidFill>
                <a:latin typeface="Codec Pro"/>
                <a:ea typeface="Codec Pro"/>
                <a:cs typeface="Codec Pro"/>
                <a:sym typeface="Codec Pro"/>
              </a:rPr>
              <a:t>Sensor Module PCB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93865" y="6635282"/>
            <a:ext cx="10788095" cy="7904732"/>
          </a:xfrm>
          <a:custGeom>
            <a:avLst/>
            <a:gdLst/>
            <a:ahLst/>
            <a:cxnLst/>
            <a:rect r="r" b="b" t="t" l="l"/>
            <a:pathLst>
              <a:path h="7904732" w="10788095">
                <a:moveTo>
                  <a:pt x="0" y="0"/>
                </a:moveTo>
                <a:lnTo>
                  <a:pt x="10788095" y="0"/>
                </a:lnTo>
                <a:lnTo>
                  <a:pt x="10788095" y="7904731"/>
                </a:lnTo>
                <a:lnTo>
                  <a:pt x="0" y="7904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57775" y="-6263190"/>
            <a:ext cx="13978141" cy="10242165"/>
          </a:xfrm>
          <a:custGeom>
            <a:avLst/>
            <a:gdLst/>
            <a:ahLst/>
            <a:cxnLst/>
            <a:rect r="r" b="b" t="t" l="l"/>
            <a:pathLst>
              <a:path h="10242165" w="13978141">
                <a:moveTo>
                  <a:pt x="0" y="0"/>
                </a:moveTo>
                <a:lnTo>
                  <a:pt x="13978141" y="0"/>
                </a:lnTo>
                <a:lnTo>
                  <a:pt x="13978141" y="10242165"/>
                </a:lnTo>
                <a:lnTo>
                  <a:pt x="0" y="10242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844126" y="2407784"/>
            <a:ext cx="6850516" cy="6850516"/>
          </a:xfrm>
          <a:custGeom>
            <a:avLst/>
            <a:gdLst/>
            <a:ahLst/>
            <a:cxnLst/>
            <a:rect r="r" b="b" t="t" l="l"/>
            <a:pathLst>
              <a:path h="6850516" w="6850516">
                <a:moveTo>
                  <a:pt x="0" y="0"/>
                </a:moveTo>
                <a:lnTo>
                  <a:pt x="6850517" y="0"/>
                </a:lnTo>
                <a:lnTo>
                  <a:pt x="6850517" y="6850516"/>
                </a:lnTo>
                <a:lnTo>
                  <a:pt x="0" y="68505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38844" y="2407784"/>
            <a:ext cx="6850516" cy="6850516"/>
          </a:xfrm>
          <a:custGeom>
            <a:avLst/>
            <a:gdLst/>
            <a:ahLst/>
            <a:cxnLst/>
            <a:rect r="r" b="b" t="t" l="l"/>
            <a:pathLst>
              <a:path h="6850516" w="6850516">
                <a:moveTo>
                  <a:pt x="0" y="0"/>
                </a:moveTo>
                <a:lnTo>
                  <a:pt x="6850517" y="0"/>
                </a:lnTo>
                <a:lnTo>
                  <a:pt x="6850517" y="6850516"/>
                </a:lnTo>
                <a:lnTo>
                  <a:pt x="0" y="68505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760017" y="-12044846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85607" y="-3917030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38267" y="4274503"/>
            <a:ext cx="60114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945AC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Scalability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236347" y="4172875"/>
            <a:ext cx="9815307" cy="1941249"/>
            <a:chOff x="0" y="0"/>
            <a:chExt cx="1895495" cy="3748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5495" cy="374887"/>
            </a:xfrm>
            <a:custGeom>
              <a:avLst/>
              <a:gdLst/>
              <a:ahLst/>
              <a:cxnLst/>
              <a:rect r="r" b="b" t="t" l="l"/>
              <a:pathLst>
                <a:path h="374887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374887"/>
                  </a:lnTo>
                  <a:lnTo>
                    <a:pt x="0" y="374887"/>
                  </a:lnTo>
                  <a:close/>
                </a:path>
              </a:pathLst>
            </a:custGeom>
            <a:solidFill>
              <a:srgbClr val="1A1A1A"/>
            </a:solidFill>
            <a:ln w="38100" cap="sq">
              <a:solidFill>
                <a:srgbClr val="FDFBF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895495" cy="393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138267" y="4274503"/>
            <a:ext cx="60114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DFB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Scalability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801" y="1965021"/>
            <a:ext cx="7029789" cy="7488457"/>
          </a:xfrm>
          <a:custGeom>
            <a:avLst/>
            <a:gdLst/>
            <a:ahLst/>
            <a:cxnLst/>
            <a:rect r="r" b="b" t="t" l="l"/>
            <a:pathLst>
              <a:path h="7488457" w="7029789">
                <a:moveTo>
                  <a:pt x="0" y="0"/>
                </a:moveTo>
                <a:lnTo>
                  <a:pt x="7029789" y="0"/>
                </a:lnTo>
                <a:lnTo>
                  <a:pt x="7029789" y="7488457"/>
                </a:lnTo>
                <a:lnTo>
                  <a:pt x="0" y="7488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63615" y="3346006"/>
            <a:ext cx="7955919" cy="4726488"/>
          </a:xfrm>
          <a:custGeom>
            <a:avLst/>
            <a:gdLst/>
            <a:ahLst/>
            <a:cxnLst/>
            <a:rect r="r" b="b" t="t" l="l"/>
            <a:pathLst>
              <a:path h="4726488" w="7955919">
                <a:moveTo>
                  <a:pt x="0" y="0"/>
                </a:moveTo>
                <a:lnTo>
                  <a:pt x="7955919" y="0"/>
                </a:lnTo>
                <a:lnTo>
                  <a:pt x="7955919" y="4726487"/>
                </a:lnTo>
                <a:lnTo>
                  <a:pt x="0" y="47264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22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1606" y="537527"/>
            <a:ext cx="809198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Modular Architecture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63615" y="537527"/>
            <a:ext cx="720338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</a:t>
            </a: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stributed Sensor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23704" y="1329373"/>
            <a:ext cx="373719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Network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472858">
            <a:off x="459533" y="6400181"/>
            <a:ext cx="2970557" cy="5941114"/>
          </a:xfrm>
          <a:custGeom>
            <a:avLst/>
            <a:gdLst/>
            <a:ahLst/>
            <a:cxnLst/>
            <a:rect r="r" b="b" t="t" l="l"/>
            <a:pathLst>
              <a:path h="5941114" w="2970557">
                <a:moveTo>
                  <a:pt x="0" y="0"/>
                </a:moveTo>
                <a:lnTo>
                  <a:pt x="2970557" y="0"/>
                </a:lnTo>
                <a:lnTo>
                  <a:pt x="2970557" y="5941114"/>
                </a:lnTo>
                <a:lnTo>
                  <a:pt x="0" y="5941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15139" y="8386494"/>
            <a:ext cx="1104666" cy="1104666"/>
          </a:xfrm>
          <a:custGeom>
            <a:avLst/>
            <a:gdLst/>
            <a:ahLst/>
            <a:cxnLst/>
            <a:rect r="r" b="b" t="t" l="l"/>
            <a:pathLst>
              <a:path h="1104666" w="1104666">
                <a:moveTo>
                  <a:pt x="0" y="0"/>
                </a:moveTo>
                <a:lnTo>
                  <a:pt x="1104666" y="0"/>
                </a:lnTo>
                <a:lnTo>
                  <a:pt x="1104666" y="1104666"/>
                </a:lnTo>
                <a:lnTo>
                  <a:pt x="0" y="11046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303208">
            <a:off x="7954664" y="1028700"/>
            <a:ext cx="712491" cy="712491"/>
          </a:xfrm>
          <a:custGeom>
            <a:avLst/>
            <a:gdLst/>
            <a:ahLst/>
            <a:cxnLst/>
            <a:rect r="r" b="b" t="t" l="l"/>
            <a:pathLst>
              <a:path h="712491" w="712491">
                <a:moveTo>
                  <a:pt x="0" y="0"/>
                </a:moveTo>
                <a:lnTo>
                  <a:pt x="712490" y="0"/>
                </a:lnTo>
                <a:lnTo>
                  <a:pt x="712490" y="712491"/>
                </a:lnTo>
                <a:lnTo>
                  <a:pt x="0" y="7124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07578"/>
            <a:ext cx="2320658" cy="1613912"/>
          </a:xfrm>
          <a:custGeom>
            <a:avLst/>
            <a:gdLst/>
            <a:ahLst/>
            <a:cxnLst/>
            <a:rect r="r" b="b" t="t" l="l"/>
            <a:pathLst>
              <a:path h="1613912" w="2320658">
                <a:moveTo>
                  <a:pt x="0" y="0"/>
                </a:moveTo>
                <a:lnTo>
                  <a:pt x="2320658" y="0"/>
                </a:lnTo>
                <a:lnTo>
                  <a:pt x="2320658" y="1613912"/>
                </a:lnTo>
                <a:lnTo>
                  <a:pt x="0" y="16139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42151" y="1605593"/>
            <a:ext cx="7557868" cy="5479693"/>
          </a:xfrm>
          <a:custGeom>
            <a:avLst/>
            <a:gdLst/>
            <a:ahLst/>
            <a:cxnLst/>
            <a:rect r="r" b="b" t="t" l="l"/>
            <a:pathLst>
              <a:path h="5479693" w="7557868">
                <a:moveTo>
                  <a:pt x="0" y="0"/>
                </a:moveTo>
                <a:lnTo>
                  <a:pt x="7557867" y="0"/>
                </a:lnTo>
                <a:lnTo>
                  <a:pt x="7557867" y="5479693"/>
                </a:lnTo>
                <a:lnTo>
                  <a:pt x="0" y="54796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83548" y="1688140"/>
            <a:ext cx="5352306" cy="705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0"/>
              </a:lnSpc>
              <a:spcBef>
                <a:spcPct val="0"/>
              </a:spcBef>
            </a:pPr>
            <a:r>
              <a:rPr lang="en-US" sz="3757" b="true">
                <a:solidFill>
                  <a:srgbClr val="945ACB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SLIOT Challenge 2025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603626"/>
            <a:ext cx="11625853" cy="3308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9"/>
              </a:lnSpc>
            </a:pPr>
            <a:r>
              <a:rPr lang="en-US" sz="9999" spc="319" b="true">
                <a:solidFill>
                  <a:srgbClr val="945ACB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ParkSense - IoT Enabled Smart Parking System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49235" y="8217592"/>
            <a:ext cx="2568339" cy="1366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43"/>
              </a:lnSpc>
              <a:spcBef>
                <a:spcPct val="0"/>
              </a:spcBef>
            </a:pPr>
            <a:r>
              <a:rPr lang="en-US" b="true" sz="3959">
                <a:solidFill>
                  <a:srgbClr val="EE82EE"/>
                </a:solidFill>
                <a:latin typeface="TT Drugs Bold"/>
                <a:ea typeface="TT Drugs Bold"/>
                <a:cs typeface="TT Drugs Bold"/>
                <a:sym typeface="TT Drugs Bold"/>
              </a:rPr>
              <a:t>The Sentinals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78046" y="1965021"/>
            <a:ext cx="13519021" cy="7604449"/>
          </a:xfrm>
          <a:custGeom>
            <a:avLst/>
            <a:gdLst/>
            <a:ahLst/>
            <a:cxnLst/>
            <a:rect r="r" b="b" t="t" l="l"/>
            <a:pathLst>
              <a:path h="7604449" w="13519021">
                <a:moveTo>
                  <a:pt x="0" y="0"/>
                </a:moveTo>
                <a:lnTo>
                  <a:pt x="13519021" y="0"/>
                </a:lnTo>
                <a:lnTo>
                  <a:pt x="13519021" y="7604449"/>
                </a:lnTo>
                <a:lnTo>
                  <a:pt x="0" y="7604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79961" y="537527"/>
            <a:ext cx="1112807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Clou</a:t>
            </a: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Integration &amp; Data Analytics</a:t>
            </a:r>
          </a:p>
        </p:txBody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10659648" y="2831894"/>
            <a:ext cx="12525650" cy="12852812"/>
          </a:xfrm>
          <a:custGeom>
            <a:avLst/>
            <a:gdLst/>
            <a:ahLst/>
            <a:cxnLst/>
            <a:rect r="r" b="b" t="t" l="l"/>
            <a:pathLst>
              <a:path h="12852812" w="12525650">
                <a:moveTo>
                  <a:pt x="0" y="0"/>
                </a:moveTo>
                <a:lnTo>
                  <a:pt x="12525649" y="0"/>
                </a:lnTo>
                <a:lnTo>
                  <a:pt x="12525649" y="12852812"/>
                </a:lnTo>
                <a:lnTo>
                  <a:pt x="0" y="1285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53411" y="-7392626"/>
            <a:ext cx="13641413" cy="13997719"/>
          </a:xfrm>
          <a:custGeom>
            <a:avLst/>
            <a:gdLst/>
            <a:ahLst/>
            <a:cxnLst/>
            <a:rect r="r" b="b" t="t" l="l"/>
            <a:pathLst>
              <a:path h="13997719" w="13641413">
                <a:moveTo>
                  <a:pt x="0" y="0"/>
                </a:moveTo>
                <a:lnTo>
                  <a:pt x="13641413" y="0"/>
                </a:lnTo>
                <a:lnTo>
                  <a:pt x="13641413" y="13997719"/>
                </a:lnTo>
                <a:lnTo>
                  <a:pt x="0" y="1399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28014" y="793833"/>
            <a:ext cx="596933" cy="613568"/>
          </a:xfrm>
          <a:custGeom>
            <a:avLst/>
            <a:gdLst/>
            <a:ahLst/>
            <a:cxnLst/>
            <a:rect r="r" b="b" t="t" l="l"/>
            <a:pathLst>
              <a:path h="613568" w="596933">
                <a:moveTo>
                  <a:pt x="0" y="0"/>
                </a:moveTo>
                <a:lnTo>
                  <a:pt x="596933" y="0"/>
                </a:lnTo>
                <a:lnTo>
                  <a:pt x="596933" y="613568"/>
                </a:lnTo>
                <a:lnTo>
                  <a:pt x="0" y="6135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93660" y="1538248"/>
            <a:ext cx="1865640" cy="87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b="true" sz="1735" spc="170">
                <a:solidFill>
                  <a:srgbClr val="F2F4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INDUSTRIAS ARIOVA</a:t>
            </a:r>
          </a:p>
          <a:p>
            <a:pPr algn="ctr" marL="0" indent="0" lvl="0">
              <a:lnSpc>
                <a:spcPts val="2394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4236347" y="4172875"/>
            <a:ext cx="9815307" cy="1941249"/>
            <a:chOff x="0" y="0"/>
            <a:chExt cx="1895495" cy="3748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95495" cy="374887"/>
            </a:xfrm>
            <a:custGeom>
              <a:avLst/>
              <a:gdLst/>
              <a:ahLst/>
              <a:cxnLst/>
              <a:rect r="r" b="b" t="t" l="l"/>
              <a:pathLst>
                <a:path h="374887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374887"/>
                  </a:lnTo>
                  <a:lnTo>
                    <a:pt x="0" y="374887"/>
                  </a:lnTo>
                  <a:close/>
                </a:path>
              </a:pathLst>
            </a:custGeom>
            <a:solidFill>
              <a:srgbClr val="1A1A1A"/>
            </a:solidFill>
            <a:ln w="38100" cap="sq">
              <a:solidFill>
                <a:srgbClr val="FDFBF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895495" cy="393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236347" y="4274503"/>
            <a:ext cx="981530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2F4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Flexibility</a:t>
            </a:r>
          </a:p>
        </p:txBody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52775" y="3774434"/>
            <a:ext cx="13525475" cy="6255532"/>
          </a:xfrm>
          <a:custGeom>
            <a:avLst/>
            <a:gdLst/>
            <a:ahLst/>
            <a:cxnLst/>
            <a:rect r="r" b="b" t="t" l="l"/>
            <a:pathLst>
              <a:path h="6255532" w="13525475">
                <a:moveTo>
                  <a:pt x="0" y="0"/>
                </a:moveTo>
                <a:lnTo>
                  <a:pt x="13525475" y="0"/>
                </a:lnTo>
                <a:lnTo>
                  <a:pt x="13525475" y="6255532"/>
                </a:lnTo>
                <a:lnTo>
                  <a:pt x="0" y="6255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47664"/>
            <a:ext cx="14620205" cy="309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b="true" sz="4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Adaptable Hardware &amp; Software                                         </a:t>
            </a:r>
          </a:p>
          <a:p>
            <a:pPr algn="ctr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b="true" sz="4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User-Centric &amp; Customizable Experience                     </a:t>
            </a:r>
          </a:p>
          <a:p>
            <a:pPr algn="ctr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b="true" sz="4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Dynamic Resource Allocation                                            </a:t>
            </a:r>
          </a:p>
          <a:p>
            <a:pPr algn="ctr" marL="949964" indent="-474982" lvl="1">
              <a:lnSpc>
                <a:spcPts val="6160"/>
              </a:lnSpc>
              <a:buFont typeface="Arial"/>
              <a:buChar char="•"/>
            </a:pPr>
            <a:r>
              <a:rPr lang="en-US" b="true" sz="44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Future-Proof Design                                                             </a:t>
            </a:r>
          </a:p>
        </p:txBody>
      </p: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93865" y="6635282"/>
            <a:ext cx="10788095" cy="7904732"/>
          </a:xfrm>
          <a:custGeom>
            <a:avLst/>
            <a:gdLst/>
            <a:ahLst/>
            <a:cxnLst/>
            <a:rect r="r" b="b" t="t" l="l"/>
            <a:pathLst>
              <a:path h="7904732" w="10788095">
                <a:moveTo>
                  <a:pt x="0" y="0"/>
                </a:moveTo>
                <a:lnTo>
                  <a:pt x="10788095" y="0"/>
                </a:lnTo>
                <a:lnTo>
                  <a:pt x="10788095" y="7904731"/>
                </a:lnTo>
                <a:lnTo>
                  <a:pt x="0" y="7904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57775" y="-6263190"/>
            <a:ext cx="13978141" cy="10242165"/>
          </a:xfrm>
          <a:custGeom>
            <a:avLst/>
            <a:gdLst/>
            <a:ahLst/>
            <a:cxnLst/>
            <a:rect r="r" b="b" t="t" l="l"/>
            <a:pathLst>
              <a:path h="10242165" w="13978141">
                <a:moveTo>
                  <a:pt x="0" y="0"/>
                </a:moveTo>
                <a:lnTo>
                  <a:pt x="13978141" y="0"/>
                </a:lnTo>
                <a:lnTo>
                  <a:pt x="13978141" y="10242165"/>
                </a:lnTo>
                <a:lnTo>
                  <a:pt x="0" y="10242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76325" y="2521622"/>
            <a:ext cx="2914705" cy="2914705"/>
          </a:xfrm>
          <a:custGeom>
            <a:avLst/>
            <a:gdLst/>
            <a:ahLst/>
            <a:cxnLst/>
            <a:rect r="r" b="b" t="t" l="l"/>
            <a:pathLst>
              <a:path h="2914705" w="2914705">
                <a:moveTo>
                  <a:pt x="0" y="0"/>
                </a:moveTo>
                <a:lnTo>
                  <a:pt x="2914705" y="0"/>
                </a:lnTo>
                <a:lnTo>
                  <a:pt x="2914705" y="2914705"/>
                </a:lnTo>
                <a:lnTo>
                  <a:pt x="0" y="29147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42916" y="6187838"/>
            <a:ext cx="2581523" cy="2581523"/>
          </a:xfrm>
          <a:custGeom>
            <a:avLst/>
            <a:gdLst/>
            <a:ahLst/>
            <a:cxnLst/>
            <a:rect r="r" b="b" t="t" l="l"/>
            <a:pathLst>
              <a:path h="2581523" w="2581523">
                <a:moveTo>
                  <a:pt x="0" y="0"/>
                </a:moveTo>
                <a:lnTo>
                  <a:pt x="2581523" y="0"/>
                </a:lnTo>
                <a:lnTo>
                  <a:pt x="2581523" y="2581523"/>
                </a:lnTo>
                <a:lnTo>
                  <a:pt x="0" y="25815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80930" y="1104305"/>
            <a:ext cx="9703400" cy="1131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6"/>
              </a:lnSpc>
              <a:spcBef>
                <a:spcPct val="0"/>
              </a:spcBef>
            </a:pPr>
            <a:r>
              <a:rPr lang="en-US" b="true" sz="6068" spc="194">
                <a:solidFill>
                  <a:srgbClr val="945ACB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Deployment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0930" y="2848779"/>
            <a:ext cx="4337711" cy="512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4"/>
              </a:lnSpc>
              <a:spcBef>
                <a:spcPct val="0"/>
              </a:spcBef>
            </a:pPr>
            <a:r>
              <a:rPr lang="en-US" sz="3010" spc="54">
                <a:solidFill>
                  <a:srgbClr val="FFD0FF"/>
                </a:solidFill>
                <a:latin typeface="TT Drugs"/>
                <a:ea typeface="TT Drugs"/>
                <a:cs typeface="TT Drugs"/>
                <a:sym typeface="TT Drugs"/>
              </a:rPr>
              <a:t>H</a:t>
            </a:r>
            <a:r>
              <a:rPr lang="en-US" sz="3010" spc="54">
                <a:solidFill>
                  <a:srgbClr val="FFD0FF"/>
                </a:solidFill>
                <a:latin typeface="TT Drugs"/>
                <a:ea typeface="TT Drugs"/>
                <a:cs typeface="TT Drugs"/>
                <a:sym typeface="TT Drugs"/>
              </a:rPr>
              <a:t>ardware Installation 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26433" y="3568701"/>
            <a:ext cx="10834764" cy="2619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997" indent="-270998" lvl="1">
              <a:lnSpc>
                <a:spcPts val="3464"/>
              </a:lnSpc>
              <a:buFont typeface="Arial"/>
              <a:buChar char="•"/>
            </a:pPr>
            <a:r>
              <a:rPr lang="en-US" sz="2510" spc="45">
                <a:solidFill>
                  <a:srgbClr val="B4FCFF"/>
                </a:solidFill>
                <a:latin typeface="TT Drugs"/>
                <a:ea typeface="TT Drugs"/>
                <a:cs typeface="TT Drugs"/>
                <a:sym typeface="TT Drugs"/>
              </a:rPr>
              <a:t>Placement </a:t>
            </a:r>
            <a:r>
              <a:rPr lang="en-US" sz="2510" spc="45">
                <a:solidFill>
                  <a:srgbClr val="B4FCFF"/>
                </a:solidFill>
                <a:latin typeface="TT Drugs"/>
                <a:ea typeface="TT Drugs"/>
                <a:cs typeface="TT Drugs"/>
                <a:sym typeface="TT Drugs"/>
              </a:rPr>
              <a:t>of ultrasonic sensors at each parking spot</a:t>
            </a:r>
          </a:p>
          <a:p>
            <a:pPr algn="l">
              <a:lnSpc>
                <a:spcPts val="3464"/>
              </a:lnSpc>
            </a:pPr>
          </a:p>
          <a:p>
            <a:pPr algn="l" marL="541997" indent="-270998" lvl="1">
              <a:lnSpc>
                <a:spcPts val="3464"/>
              </a:lnSpc>
              <a:buFont typeface="Arial"/>
              <a:buChar char="•"/>
            </a:pPr>
            <a:r>
              <a:rPr lang="en-US" sz="2510" spc="45">
                <a:solidFill>
                  <a:srgbClr val="B4FCFF"/>
                </a:solidFill>
                <a:latin typeface="TT Drugs"/>
                <a:ea typeface="TT Drugs"/>
                <a:cs typeface="TT Drugs"/>
                <a:sym typeface="TT Drugs"/>
              </a:rPr>
              <a:t>Installation of cameras at entry and exit points</a:t>
            </a:r>
          </a:p>
          <a:p>
            <a:pPr algn="l">
              <a:lnSpc>
                <a:spcPts val="3464"/>
              </a:lnSpc>
            </a:pPr>
          </a:p>
          <a:p>
            <a:pPr algn="l" marL="541997" indent="-270998" lvl="1">
              <a:lnSpc>
                <a:spcPts val="3464"/>
              </a:lnSpc>
              <a:buFont typeface="Arial"/>
              <a:buChar char="•"/>
            </a:pPr>
            <a:r>
              <a:rPr lang="en-US" sz="2510" spc="45">
                <a:solidFill>
                  <a:srgbClr val="B4FCFF"/>
                </a:solidFill>
                <a:latin typeface="TT Drugs"/>
                <a:ea typeface="TT Drugs"/>
                <a:cs typeface="TT Drugs"/>
                <a:sym typeface="TT Drugs"/>
              </a:rPr>
              <a:t>Integration of ESP32 microcontrollers for wireless data transmission.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0930" y="6578132"/>
            <a:ext cx="5994135" cy="512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4"/>
              </a:lnSpc>
              <a:spcBef>
                <a:spcPct val="0"/>
              </a:spcBef>
            </a:pPr>
            <a:r>
              <a:rPr lang="en-US" sz="3010" spc="54">
                <a:solidFill>
                  <a:srgbClr val="FFD0FF"/>
                </a:solidFill>
                <a:latin typeface="TT Drugs"/>
                <a:ea typeface="TT Drugs"/>
                <a:cs typeface="TT Drugs"/>
                <a:sym typeface="TT Drugs"/>
              </a:rPr>
              <a:t>Soft</a:t>
            </a:r>
            <a:r>
              <a:rPr lang="en-US" sz="3010" spc="54">
                <a:solidFill>
                  <a:srgbClr val="FFD0FF"/>
                </a:solidFill>
                <a:latin typeface="TT Drugs"/>
                <a:ea typeface="TT Drugs"/>
                <a:cs typeface="TT Drugs"/>
                <a:sym typeface="TT Drugs"/>
              </a:rPr>
              <a:t>ware and Cloud Integration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26433" y="7352475"/>
            <a:ext cx="10834764" cy="1304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997" indent="-270998" lvl="1">
              <a:lnSpc>
                <a:spcPts val="3464"/>
              </a:lnSpc>
              <a:buFont typeface="Arial"/>
              <a:buChar char="•"/>
            </a:pPr>
            <a:r>
              <a:rPr lang="en-US" sz="2510" spc="45">
                <a:solidFill>
                  <a:srgbClr val="B4FCFF"/>
                </a:solidFill>
                <a:latin typeface="TT Drugs"/>
                <a:ea typeface="TT Drugs"/>
                <a:cs typeface="TT Drugs"/>
                <a:sym typeface="TT Drugs"/>
              </a:rPr>
              <a:t>Development </a:t>
            </a:r>
            <a:r>
              <a:rPr lang="en-US" sz="2510" spc="45">
                <a:solidFill>
                  <a:srgbClr val="B4FCFF"/>
                </a:solidFill>
                <a:latin typeface="TT Drugs"/>
                <a:ea typeface="TT Drugs"/>
                <a:cs typeface="TT Drugs"/>
                <a:sym typeface="TT Drugs"/>
              </a:rPr>
              <a:t>of a cloud-based server</a:t>
            </a:r>
          </a:p>
          <a:p>
            <a:pPr algn="l">
              <a:lnSpc>
                <a:spcPts val="3464"/>
              </a:lnSpc>
            </a:pPr>
          </a:p>
          <a:p>
            <a:pPr algn="l" marL="541997" indent="-270998" lvl="1">
              <a:lnSpc>
                <a:spcPts val="3464"/>
              </a:lnSpc>
              <a:buFont typeface="Arial"/>
              <a:buChar char="•"/>
            </a:pPr>
            <a:r>
              <a:rPr lang="en-US" sz="2510" spc="45">
                <a:solidFill>
                  <a:srgbClr val="B4FCFF"/>
                </a:solidFill>
                <a:latin typeface="TT Drugs"/>
                <a:ea typeface="TT Drugs"/>
                <a:cs typeface="TT Drugs"/>
                <a:sym typeface="TT Drugs"/>
              </a:rPr>
              <a:t>Web application for users to view, reserve, and pay for parking.</a:t>
            </a:r>
          </a:p>
        </p:txBody>
      </p: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93865" y="6635282"/>
            <a:ext cx="10788095" cy="7904732"/>
          </a:xfrm>
          <a:custGeom>
            <a:avLst/>
            <a:gdLst/>
            <a:ahLst/>
            <a:cxnLst/>
            <a:rect r="r" b="b" t="t" l="l"/>
            <a:pathLst>
              <a:path h="7904732" w="10788095">
                <a:moveTo>
                  <a:pt x="0" y="0"/>
                </a:moveTo>
                <a:lnTo>
                  <a:pt x="10788095" y="0"/>
                </a:lnTo>
                <a:lnTo>
                  <a:pt x="10788095" y="7904731"/>
                </a:lnTo>
                <a:lnTo>
                  <a:pt x="0" y="7904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24518" y="-6440419"/>
            <a:ext cx="13978141" cy="10242165"/>
          </a:xfrm>
          <a:custGeom>
            <a:avLst/>
            <a:gdLst/>
            <a:ahLst/>
            <a:cxnLst/>
            <a:rect r="r" b="b" t="t" l="l"/>
            <a:pathLst>
              <a:path h="10242165" w="13978141">
                <a:moveTo>
                  <a:pt x="0" y="0"/>
                </a:moveTo>
                <a:lnTo>
                  <a:pt x="13978141" y="0"/>
                </a:lnTo>
                <a:lnTo>
                  <a:pt x="13978141" y="10242165"/>
                </a:lnTo>
                <a:lnTo>
                  <a:pt x="0" y="10242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01746" y="7116432"/>
            <a:ext cx="2618930" cy="2618930"/>
          </a:xfrm>
          <a:custGeom>
            <a:avLst/>
            <a:gdLst/>
            <a:ahLst/>
            <a:cxnLst/>
            <a:rect r="r" b="b" t="t" l="l"/>
            <a:pathLst>
              <a:path h="2618930" w="2618930">
                <a:moveTo>
                  <a:pt x="0" y="0"/>
                </a:moveTo>
                <a:lnTo>
                  <a:pt x="2618930" y="0"/>
                </a:lnTo>
                <a:lnTo>
                  <a:pt x="2618930" y="2618930"/>
                </a:lnTo>
                <a:lnTo>
                  <a:pt x="0" y="26189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63142" y="3630826"/>
            <a:ext cx="3996158" cy="2090817"/>
          </a:xfrm>
          <a:custGeom>
            <a:avLst/>
            <a:gdLst/>
            <a:ahLst/>
            <a:cxnLst/>
            <a:rect r="r" b="b" t="t" l="l"/>
            <a:pathLst>
              <a:path h="2090817" w="3996158">
                <a:moveTo>
                  <a:pt x="0" y="0"/>
                </a:moveTo>
                <a:lnTo>
                  <a:pt x="3996158" y="0"/>
                </a:lnTo>
                <a:lnTo>
                  <a:pt x="3996158" y="2090817"/>
                </a:lnTo>
                <a:lnTo>
                  <a:pt x="0" y="20908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80930" y="1104305"/>
            <a:ext cx="13269312" cy="1131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6"/>
              </a:lnSpc>
              <a:spcBef>
                <a:spcPct val="0"/>
              </a:spcBef>
            </a:pPr>
            <a:r>
              <a:rPr lang="en-US" b="true" sz="6068" spc="194">
                <a:solidFill>
                  <a:srgbClr val="945ACB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Risk Assessment and Mitigation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0930" y="2622907"/>
            <a:ext cx="2861336" cy="512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4"/>
              </a:lnSpc>
              <a:spcBef>
                <a:spcPct val="0"/>
              </a:spcBef>
            </a:pPr>
            <a:r>
              <a:rPr lang="en-US" sz="3010" spc="54">
                <a:solidFill>
                  <a:srgbClr val="FFD0FF"/>
                </a:solidFill>
                <a:latin typeface="TT Drugs"/>
                <a:ea typeface="TT Drugs"/>
                <a:cs typeface="TT Drugs"/>
                <a:sym typeface="TT Drugs"/>
              </a:rPr>
              <a:t>T</a:t>
            </a:r>
            <a:r>
              <a:rPr lang="en-US" sz="3010" spc="54">
                <a:solidFill>
                  <a:srgbClr val="FFD0FF"/>
                </a:solidFill>
                <a:latin typeface="TT Drugs"/>
                <a:ea typeface="TT Drugs"/>
                <a:cs typeface="TT Drugs"/>
                <a:sym typeface="TT Drugs"/>
              </a:rPr>
              <a:t>echnical Risks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49617" y="3295605"/>
            <a:ext cx="10834764" cy="428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997" indent="-270998" lvl="1">
              <a:lnSpc>
                <a:spcPts val="3464"/>
              </a:lnSpc>
              <a:buFont typeface="Arial"/>
              <a:buChar char="•"/>
            </a:pPr>
            <a:r>
              <a:rPr lang="en-US" sz="2510" spc="45">
                <a:solidFill>
                  <a:srgbClr val="FF66C4"/>
                </a:solidFill>
                <a:latin typeface="TT Drugs"/>
                <a:ea typeface="TT Drugs"/>
                <a:cs typeface="TT Drugs"/>
                <a:sym typeface="TT Drugs"/>
              </a:rPr>
              <a:t>Se</a:t>
            </a:r>
            <a:r>
              <a:rPr lang="en-US" sz="2510" spc="45">
                <a:solidFill>
                  <a:srgbClr val="FF66C4"/>
                </a:solidFill>
                <a:latin typeface="TT Drugs"/>
                <a:ea typeface="TT Drugs"/>
                <a:cs typeface="TT Drugs"/>
                <a:sym typeface="TT Drugs"/>
              </a:rPr>
              <a:t>nsor malfunctions and poor network connectivity.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0930" y="4573033"/>
            <a:ext cx="5551355" cy="512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4"/>
              </a:lnSpc>
              <a:spcBef>
                <a:spcPct val="0"/>
              </a:spcBef>
            </a:pPr>
            <a:r>
              <a:rPr lang="en-US" sz="3010" spc="54">
                <a:solidFill>
                  <a:srgbClr val="FFD0FF"/>
                </a:solidFill>
                <a:latin typeface="TT Drugs"/>
                <a:ea typeface="TT Drugs"/>
                <a:cs typeface="TT Drugs"/>
                <a:sym typeface="TT Drugs"/>
              </a:rPr>
              <a:t>Data Security &amp; Pr</a:t>
            </a:r>
            <a:r>
              <a:rPr lang="en-US" sz="3010" spc="54">
                <a:solidFill>
                  <a:srgbClr val="FFD0FF"/>
                </a:solidFill>
                <a:latin typeface="TT Drugs"/>
                <a:ea typeface="TT Drugs"/>
                <a:cs typeface="TT Drugs"/>
                <a:sym typeface="TT Drugs"/>
              </a:rPr>
              <a:t>ivacy Risks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49617" y="5247165"/>
            <a:ext cx="10834764" cy="428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997" indent="-270998" lvl="1">
              <a:lnSpc>
                <a:spcPts val="3464"/>
              </a:lnSpc>
              <a:buFont typeface="Arial"/>
              <a:buChar char="•"/>
            </a:pPr>
            <a:r>
              <a:rPr lang="en-US" sz="2510" spc="45">
                <a:solidFill>
                  <a:srgbClr val="FF66C4"/>
                </a:solidFill>
                <a:latin typeface="TT Drugs"/>
                <a:ea typeface="TT Drugs"/>
                <a:cs typeface="TT Drugs"/>
                <a:sym typeface="TT Drugs"/>
              </a:rPr>
              <a:t>U</a:t>
            </a:r>
            <a:r>
              <a:rPr lang="en-US" sz="2510" spc="45">
                <a:solidFill>
                  <a:srgbClr val="FF66C4"/>
                </a:solidFill>
                <a:latin typeface="TT Drugs"/>
                <a:ea typeface="TT Drugs"/>
                <a:cs typeface="TT Drugs"/>
                <a:sym typeface="TT Drugs"/>
              </a:rPr>
              <a:t>nauthorized access to system.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80930" y="6647102"/>
            <a:ext cx="6250649" cy="512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4"/>
              </a:lnSpc>
              <a:spcBef>
                <a:spcPct val="0"/>
              </a:spcBef>
            </a:pPr>
            <a:r>
              <a:rPr lang="en-US" sz="3010" spc="54">
                <a:solidFill>
                  <a:srgbClr val="FFD0FF"/>
                </a:solidFill>
                <a:latin typeface="TT Drugs"/>
                <a:ea typeface="TT Drugs"/>
                <a:cs typeface="TT Drugs"/>
                <a:sym typeface="TT Drugs"/>
              </a:rPr>
              <a:t>Us</a:t>
            </a:r>
            <a:r>
              <a:rPr lang="en-US" sz="3010" spc="54">
                <a:solidFill>
                  <a:srgbClr val="FFD0FF"/>
                </a:solidFill>
                <a:latin typeface="TT Drugs"/>
                <a:ea typeface="TT Drugs"/>
                <a:cs typeface="TT Drugs"/>
                <a:sym typeface="TT Drugs"/>
              </a:rPr>
              <a:t>er Adoption &amp; Behavioral Risks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49617" y="7559360"/>
            <a:ext cx="10834764" cy="866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997" indent="-270998" lvl="1">
              <a:lnSpc>
                <a:spcPts val="3464"/>
              </a:lnSpc>
              <a:buFont typeface="Arial"/>
              <a:buChar char="•"/>
            </a:pPr>
            <a:r>
              <a:rPr lang="en-US" sz="2510" spc="45">
                <a:solidFill>
                  <a:srgbClr val="FF66C4"/>
                </a:solidFill>
                <a:latin typeface="TT Drugs"/>
                <a:ea typeface="TT Drugs"/>
                <a:cs typeface="TT Drugs"/>
                <a:sym typeface="TT Drugs"/>
              </a:rPr>
              <a:t> R</a:t>
            </a:r>
            <a:r>
              <a:rPr lang="en-US" sz="2510" spc="45">
                <a:solidFill>
                  <a:srgbClr val="FF66C4"/>
                </a:solidFill>
                <a:latin typeface="TT Drugs"/>
                <a:ea typeface="TT Drugs"/>
                <a:cs typeface="TT Drugs"/>
                <a:sym typeface="TT Drugs"/>
              </a:rPr>
              <a:t>esistance from traditional parking operators or users unfamiliar with digital systems.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9617" y="3754121"/>
            <a:ext cx="10834764" cy="428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997" indent="-270998" lvl="1">
              <a:lnSpc>
                <a:spcPts val="3464"/>
              </a:lnSpc>
              <a:buFont typeface="Arial"/>
              <a:buChar char="•"/>
            </a:pPr>
            <a:r>
              <a:rPr lang="en-US" sz="2510" spc="45">
                <a:solidFill>
                  <a:srgbClr val="7ED957"/>
                </a:solidFill>
                <a:latin typeface="TT Drugs"/>
                <a:ea typeface="TT Drugs"/>
                <a:cs typeface="TT Drugs"/>
                <a:sym typeface="TT Drugs"/>
              </a:rPr>
              <a:t>Regula</a:t>
            </a:r>
            <a:r>
              <a:rPr lang="en-US" sz="2510" spc="45">
                <a:solidFill>
                  <a:srgbClr val="7ED957"/>
                </a:solidFill>
                <a:latin typeface="TT Drugs"/>
                <a:ea typeface="TT Drugs"/>
                <a:cs typeface="TT Drugs"/>
                <a:sym typeface="TT Drugs"/>
              </a:rPr>
              <a:t>r maintenance, redundant communication channels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49617" y="5761277"/>
            <a:ext cx="10834764" cy="428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997" indent="-270998" lvl="1">
              <a:lnSpc>
                <a:spcPts val="3464"/>
              </a:lnSpc>
              <a:buFont typeface="Arial"/>
              <a:buChar char="•"/>
            </a:pPr>
            <a:r>
              <a:rPr lang="en-US" sz="2510" spc="45">
                <a:solidFill>
                  <a:srgbClr val="7ED957"/>
                </a:solidFill>
                <a:latin typeface="TT Drugs"/>
                <a:ea typeface="TT Drugs"/>
                <a:cs typeface="TT Drugs"/>
                <a:sym typeface="TT Drugs"/>
              </a:rPr>
              <a:t>E</a:t>
            </a:r>
            <a:r>
              <a:rPr lang="en-US" sz="2510" spc="45">
                <a:solidFill>
                  <a:srgbClr val="7ED957"/>
                </a:solidFill>
                <a:latin typeface="TT Drugs"/>
                <a:ea typeface="TT Drugs"/>
                <a:cs typeface="TT Drugs"/>
                <a:sym typeface="TT Drugs"/>
              </a:rPr>
              <a:t>nd-to-end encryption, secure authentication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49617" y="8587822"/>
            <a:ext cx="10834764" cy="428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997" indent="-270998" lvl="1">
              <a:lnSpc>
                <a:spcPts val="3464"/>
              </a:lnSpc>
              <a:buFont typeface="Arial"/>
              <a:buChar char="•"/>
            </a:pPr>
            <a:r>
              <a:rPr lang="en-US" sz="2510" spc="45">
                <a:solidFill>
                  <a:srgbClr val="7ED957"/>
                </a:solidFill>
                <a:latin typeface="TT Drugs"/>
                <a:ea typeface="TT Drugs"/>
                <a:cs typeface="TT Drugs"/>
                <a:sym typeface="TT Drugs"/>
              </a:rPr>
              <a:t>U</a:t>
            </a:r>
            <a:r>
              <a:rPr lang="en-US" sz="2510" spc="45">
                <a:solidFill>
                  <a:srgbClr val="7ED957"/>
                </a:solidFill>
                <a:latin typeface="TT Drugs"/>
                <a:ea typeface="TT Drugs"/>
                <a:cs typeface="TT Drugs"/>
                <a:sym typeface="TT Drugs"/>
              </a:rPr>
              <a:t>ser-friendly interfaces, educational campaigns</a:t>
            </a:r>
          </a:p>
        </p:txBody>
      </p: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93865" y="6635282"/>
            <a:ext cx="10788095" cy="7904732"/>
          </a:xfrm>
          <a:custGeom>
            <a:avLst/>
            <a:gdLst/>
            <a:ahLst/>
            <a:cxnLst/>
            <a:rect r="r" b="b" t="t" l="l"/>
            <a:pathLst>
              <a:path h="7904732" w="10788095">
                <a:moveTo>
                  <a:pt x="0" y="0"/>
                </a:moveTo>
                <a:lnTo>
                  <a:pt x="10788095" y="0"/>
                </a:lnTo>
                <a:lnTo>
                  <a:pt x="10788095" y="7904731"/>
                </a:lnTo>
                <a:lnTo>
                  <a:pt x="0" y="7904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57775" y="-6263190"/>
            <a:ext cx="13978141" cy="10242165"/>
          </a:xfrm>
          <a:custGeom>
            <a:avLst/>
            <a:gdLst/>
            <a:ahLst/>
            <a:cxnLst/>
            <a:rect r="r" b="b" t="t" l="l"/>
            <a:pathLst>
              <a:path h="10242165" w="13978141">
                <a:moveTo>
                  <a:pt x="0" y="0"/>
                </a:moveTo>
                <a:lnTo>
                  <a:pt x="13978141" y="0"/>
                </a:lnTo>
                <a:lnTo>
                  <a:pt x="13978141" y="10242165"/>
                </a:lnTo>
                <a:lnTo>
                  <a:pt x="0" y="10242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18142" y="3288540"/>
            <a:ext cx="3583704" cy="3583704"/>
          </a:xfrm>
          <a:custGeom>
            <a:avLst/>
            <a:gdLst/>
            <a:ahLst/>
            <a:cxnLst/>
            <a:rect r="r" b="b" t="t" l="l"/>
            <a:pathLst>
              <a:path h="3583704" w="3583704">
                <a:moveTo>
                  <a:pt x="0" y="0"/>
                </a:moveTo>
                <a:lnTo>
                  <a:pt x="3583703" y="0"/>
                </a:lnTo>
                <a:lnTo>
                  <a:pt x="3583703" y="3583704"/>
                </a:lnTo>
                <a:lnTo>
                  <a:pt x="0" y="35837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80930" y="1104305"/>
            <a:ext cx="9703400" cy="1131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6"/>
              </a:lnSpc>
              <a:spcBef>
                <a:spcPct val="0"/>
              </a:spcBef>
            </a:pPr>
            <a:r>
              <a:rPr lang="en-US" b="true" sz="6068" spc="194">
                <a:solidFill>
                  <a:srgbClr val="945ACB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Viability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0930" y="2641503"/>
            <a:ext cx="5291402" cy="512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4"/>
              </a:lnSpc>
              <a:spcBef>
                <a:spcPct val="0"/>
              </a:spcBef>
            </a:pPr>
            <a:r>
              <a:rPr lang="en-US" sz="3010" spc="54">
                <a:solidFill>
                  <a:srgbClr val="FFD0FF"/>
                </a:solidFill>
                <a:latin typeface="TT Drugs"/>
                <a:ea typeface="TT Drugs"/>
                <a:cs typeface="TT Drugs"/>
                <a:sym typeface="TT Drugs"/>
              </a:rPr>
              <a:t>M</a:t>
            </a:r>
            <a:r>
              <a:rPr lang="en-US" sz="3010" spc="54">
                <a:solidFill>
                  <a:srgbClr val="FFD0FF"/>
                </a:solidFill>
                <a:latin typeface="TT Drugs"/>
                <a:ea typeface="TT Drugs"/>
                <a:cs typeface="TT Drugs"/>
                <a:sym typeface="TT Drugs"/>
              </a:rPr>
              <a:t>arket Demand &amp; Adoption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23011" y="3344665"/>
            <a:ext cx="10834764" cy="866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997" indent="-270998" lvl="1">
              <a:lnSpc>
                <a:spcPts val="3464"/>
              </a:lnSpc>
              <a:buFont typeface="Arial"/>
              <a:buChar char="•"/>
            </a:pPr>
            <a:r>
              <a:rPr lang="en-US" sz="2510" spc="45">
                <a:solidFill>
                  <a:srgbClr val="B4FCFF"/>
                </a:solidFill>
                <a:latin typeface="TT Drugs"/>
                <a:ea typeface="TT Drugs"/>
                <a:cs typeface="TT Drugs"/>
                <a:sym typeface="TT Drugs"/>
              </a:rPr>
              <a:t>G</a:t>
            </a:r>
            <a:r>
              <a:rPr lang="en-US" sz="2510" spc="45">
                <a:solidFill>
                  <a:srgbClr val="B4FCFF"/>
                </a:solidFill>
                <a:latin typeface="TT Drugs"/>
                <a:ea typeface="TT Drugs"/>
                <a:cs typeface="TT Drugs"/>
                <a:sym typeface="TT Drugs"/>
              </a:rPr>
              <a:t>rowing urban congestion increases the demand for smart parking solutions.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0930" y="4609817"/>
            <a:ext cx="3895460" cy="512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4"/>
              </a:lnSpc>
              <a:spcBef>
                <a:spcPct val="0"/>
              </a:spcBef>
            </a:pPr>
            <a:r>
              <a:rPr lang="en-US" sz="3010" spc="54">
                <a:solidFill>
                  <a:srgbClr val="FFD0FF"/>
                </a:solidFill>
                <a:latin typeface="TT Drugs"/>
                <a:ea typeface="TT Drugs"/>
                <a:cs typeface="TT Drugs"/>
                <a:sym typeface="TT Drugs"/>
              </a:rPr>
              <a:t>Eco</a:t>
            </a:r>
            <a:r>
              <a:rPr lang="en-US" sz="3010" spc="54">
                <a:solidFill>
                  <a:srgbClr val="FFD0FF"/>
                </a:solidFill>
                <a:latin typeface="TT Drugs"/>
                <a:ea typeface="TT Drugs"/>
                <a:cs typeface="TT Drugs"/>
                <a:sym typeface="TT Drugs"/>
              </a:rPr>
              <a:t>nomic Feasibility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23011" y="5312524"/>
            <a:ext cx="10834764" cy="866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997" indent="-270998" lvl="1">
              <a:lnSpc>
                <a:spcPts val="3464"/>
              </a:lnSpc>
              <a:buFont typeface="Arial"/>
              <a:buChar char="•"/>
            </a:pPr>
            <a:r>
              <a:rPr lang="en-US" sz="2510" spc="45">
                <a:solidFill>
                  <a:srgbClr val="B4FCFF"/>
                </a:solidFill>
                <a:latin typeface="TT Drugs"/>
                <a:ea typeface="TT Drugs"/>
                <a:cs typeface="TT Drugs"/>
                <a:sym typeface="TT Drugs"/>
              </a:rPr>
              <a:t>Reven</a:t>
            </a:r>
            <a:r>
              <a:rPr lang="en-US" sz="2510" spc="45">
                <a:solidFill>
                  <a:srgbClr val="B4FCFF"/>
                </a:solidFill>
                <a:latin typeface="TT Drugs"/>
                <a:ea typeface="TT Drugs"/>
                <a:cs typeface="TT Drugs"/>
                <a:sym typeface="TT Drugs"/>
              </a:rPr>
              <a:t>ue generation through parking fees, subscription models, or advertising.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0930" y="6360037"/>
            <a:ext cx="3837252" cy="512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4"/>
              </a:lnSpc>
              <a:spcBef>
                <a:spcPct val="0"/>
              </a:spcBef>
            </a:pPr>
            <a:r>
              <a:rPr lang="en-US" sz="3010" spc="54">
                <a:solidFill>
                  <a:srgbClr val="FFD0FF"/>
                </a:solidFill>
                <a:latin typeface="TT Drugs"/>
                <a:ea typeface="TT Drugs"/>
                <a:cs typeface="TT Drugs"/>
                <a:sym typeface="TT Drugs"/>
              </a:rPr>
              <a:t>T</a:t>
            </a:r>
            <a:r>
              <a:rPr lang="en-US" sz="3010" spc="54">
                <a:solidFill>
                  <a:srgbClr val="FFD0FF"/>
                </a:solidFill>
                <a:latin typeface="TT Drugs"/>
                <a:ea typeface="TT Drugs"/>
                <a:cs typeface="TT Drugs"/>
                <a:sym typeface="TT Drugs"/>
              </a:rPr>
              <a:t>echnical Feasibility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23011" y="7077313"/>
            <a:ext cx="10834764" cy="2180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1997" indent="-270998" lvl="1">
              <a:lnSpc>
                <a:spcPts val="3464"/>
              </a:lnSpc>
              <a:buFont typeface="Arial"/>
              <a:buChar char="•"/>
            </a:pPr>
            <a:r>
              <a:rPr lang="en-US" sz="2510" spc="45">
                <a:solidFill>
                  <a:srgbClr val="B4FCFF"/>
                </a:solidFill>
                <a:latin typeface="TT Drugs"/>
                <a:ea typeface="TT Drugs"/>
                <a:cs typeface="TT Drugs"/>
                <a:sym typeface="TT Drugs"/>
              </a:rPr>
              <a:t>L</a:t>
            </a:r>
            <a:r>
              <a:rPr lang="en-US" sz="2510" spc="45">
                <a:solidFill>
                  <a:srgbClr val="B4FCFF"/>
                </a:solidFill>
                <a:latin typeface="TT Drugs"/>
                <a:ea typeface="TT Drugs"/>
                <a:cs typeface="TT Drugs"/>
                <a:sym typeface="TT Drugs"/>
              </a:rPr>
              <a:t>everages proven IoT, AI, and cloud computing technologies.</a:t>
            </a:r>
          </a:p>
          <a:p>
            <a:pPr algn="l">
              <a:lnSpc>
                <a:spcPts val="3464"/>
              </a:lnSpc>
            </a:pPr>
          </a:p>
          <a:p>
            <a:pPr algn="l" marL="541997" indent="-270998" lvl="1">
              <a:lnSpc>
                <a:spcPts val="3464"/>
              </a:lnSpc>
              <a:buFont typeface="Arial"/>
              <a:buChar char="•"/>
            </a:pPr>
            <a:r>
              <a:rPr lang="en-US" sz="2510" spc="45">
                <a:solidFill>
                  <a:srgbClr val="B4FCFF"/>
                </a:solidFill>
                <a:latin typeface="TT Drugs"/>
                <a:ea typeface="TT Drugs"/>
                <a:cs typeface="TT Drugs"/>
                <a:sym typeface="TT Drugs"/>
              </a:rPr>
              <a:t>Scalable deployment using MQTT-based wireless communication.</a:t>
            </a:r>
          </a:p>
          <a:p>
            <a:pPr algn="l">
              <a:lnSpc>
                <a:spcPts val="3464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05" t="0" r="-160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303208">
            <a:off x="11117592" y="7199541"/>
            <a:ext cx="8170649" cy="8170649"/>
          </a:xfrm>
          <a:custGeom>
            <a:avLst/>
            <a:gdLst/>
            <a:ahLst/>
            <a:cxnLst/>
            <a:rect r="r" b="b" t="t" l="l"/>
            <a:pathLst>
              <a:path h="8170649" w="8170649">
                <a:moveTo>
                  <a:pt x="0" y="0"/>
                </a:moveTo>
                <a:lnTo>
                  <a:pt x="8170649" y="0"/>
                </a:lnTo>
                <a:lnTo>
                  <a:pt x="8170649" y="8170649"/>
                </a:lnTo>
                <a:lnTo>
                  <a:pt x="0" y="8170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76496">
            <a:off x="8037943" y="7174153"/>
            <a:ext cx="2052766" cy="2052766"/>
          </a:xfrm>
          <a:custGeom>
            <a:avLst/>
            <a:gdLst/>
            <a:ahLst/>
            <a:cxnLst/>
            <a:rect r="r" b="b" t="t" l="l"/>
            <a:pathLst>
              <a:path h="2052766" w="2052766">
                <a:moveTo>
                  <a:pt x="0" y="0"/>
                </a:moveTo>
                <a:lnTo>
                  <a:pt x="2052766" y="0"/>
                </a:lnTo>
                <a:lnTo>
                  <a:pt x="2052766" y="2052766"/>
                </a:lnTo>
                <a:lnTo>
                  <a:pt x="0" y="2052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303208">
            <a:off x="14359247" y="2250803"/>
            <a:ext cx="1194157" cy="1194157"/>
          </a:xfrm>
          <a:custGeom>
            <a:avLst/>
            <a:gdLst/>
            <a:ahLst/>
            <a:cxnLst/>
            <a:rect r="r" b="b" t="t" l="l"/>
            <a:pathLst>
              <a:path h="1194157" w="1194157">
                <a:moveTo>
                  <a:pt x="0" y="0"/>
                </a:moveTo>
                <a:lnTo>
                  <a:pt x="1194157" y="0"/>
                </a:lnTo>
                <a:lnTo>
                  <a:pt x="1194157" y="1194158"/>
                </a:lnTo>
                <a:lnTo>
                  <a:pt x="0" y="11941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303208">
            <a:off x="-1399208" y="-1787553"/>
            <a:ext cx="5632506" cy="5632506"/>
          </a:xfrm>
          <a:custGeom>
            <a:avLst/>
            <a:gdLst/>
            <a:ahLst/>
            <a:cxnLst/>
            <a:rect r="r" b="b" t="t" l="l"/>
            <a:pathLst>
              <a:path h="5632506" w="5632506">
                <a:moveTo>
                  <a:pt x="0" y="0"/>
                </a:moveTo>
                <a:lnTo>
                  <a:pt x="5632507" y="0"/>
                </a:lnTo>
                <a:lnTo>
                  <a:pt x="5632507" y="5632506"/>
                </a:lnTo>
                <a:lnTo>
                  <a:pt x="0" y="56325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63338" y="3921628"/>
            <a:ext cx="10161325" cy="206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454"/>
              </a:lnSpc>
              <a:spcBef>
                <a:spcPct val="0"/>
              </a:spcBef>
            </a:pPr>
            <a:r>
              <a:rPr lang="en-US" b="true" sz="11038" spc="353">
                <a:solidFill>
                  <a:srgbClr val="FF66C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MARKETING </a:t>
            </a:r>
          </a:p>
        </p:txBody>
      </p:sp>
    </p:spTree>
  </p:cSld>
  <p:clrMapOvr>
    <a:masterClrMapping/>
  </p:clrMapOvr>
  <p:transition spd="slow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99180" y="800100"/>
            <a:ext cx="8115300" cy="121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56"/>
              </a:lnSpc>
              <a:spcBef>
                <a:spcPct val="0"/>
              </a:spcBef>
            </a:pPr>
            <a:r>
              <a:rPr lang="en-US" b="true" sz="6468" spc="206">
                <a:solidFill>
                  <a:srgbClr val="945ACB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Budget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3143206">
            <a:off x="14095662" y="-2479950"/>
            <a:ext cx="3975947" cy="7951895"/>
          </a:xfrm>
          <a:custGeom>
            <a:avLst/>
            <a:gdLst/>
            <a:ahLst/>
            <a:cxnLst/>
            <a:rect r="r" b="b" t="t" l="l"/>
            <a:pathLst>
              <a:path h="7951895" w="3975947">
                <a:moveTo>
                  <a:pt x="0" y="0"/>
                </a:moveTo>
                <a:lnTo>
                  <a:pt x="3975947" y="0"/>
                </a:lnTo>
                <a:lnTo>
                  <a:pt x="3975947" y="7951895"/>
                </a:lnTo>
                <a:lnTo>
                  <a:pt x="0" y="7951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7101" y="4056067"/>
            <a:ext cx="16016113" cy="3597218"/>
          </a:xfrm>
          <a:custGeom>
            <a:avLst/>
            <a:gdLst/>
            <a:ahLst/>
            <a:cxnLst/>
            <a:rect r="r" b="b" t="t" l="l"/>
            <a:pathLst>
              <a:path h="3597218" w="16016113">
                <a:moveTo>
                  <a:pt x="0" y="0"/>
                </a:moveTo>
                <a:lnTo>
                  <a:pt x="16016114" y="0"/>
                </a:lnTo>
                <a:lnTo>
                  <a:pt x="16016114" y="3597218"/>
                </a:lnTo>
                <a:lnTo>
                  <a:pt x="0" y="3597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86" t="-4837" r="-241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2413563" cy="2413563"/>
          </a:xfrm>
          <a:custGeom>
            <a:avLst/>
            <a:gdLst/>
            <a:ahLst/>
            <a:cxnLst/>
            <a:rect r="r" b="b" t="t" l="l"/>
            <a:pathLst>
              <a:path h="2413563" w="2413563">
                <a:moveTo>
                  <a:pt x="0" y="0"/>
                </a:moveTo>
                <a:lnTo>
                  <a:pt x="2413563" y="0"/>
                </a:lnTo>
                <a:lnTo>
                  <a:pt x="2413563" y="2413563"/>
                </a:lnTo>
                <a:lnTo>
                  <a:pt x="0" y="24135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65188" y="7850105"/>
            <a:ext cx="2436895" cy="2436895"/>
          </a:xfrm>
          <a:custGeom>
            <a:avLst/>
            <a:gdLst/>
            <a:ahLst/>
            <a:cxnLst/>
            <a:rect r="r" b="b" t="t" l="l"/>
            <a:pathLst>
              <a:path h="2436895" w="2436895">
                <a:moveTo>
                  <a:pt x="0" y="0"/>
                </a:moveTo>
                <a:lnTo>
                  <a:pt x="2436895" y="0"/>
                </a:lnTo>
                <a:lnTo>
                  <a:pt x="2436895" y="2436895"/>
                </a:lnTo>
                <a:lnTo>
                  <a:pt x="0" y="24368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259833">
            <a:off x="15277502" y="8889260"/>
            <a:ext cx="4053440" cy="2067254"/>
          </a:xfrm>
          <a:custGeom>
            <a:avLst/>
            <a:gdLst/>
            <a:ahLst/>
            <a:cxnLst/>
            <a:rect r="r" b="b" t="t" l="l"/>
            <a:pathLst>
              <a:path h="2067254" w="4053440">
                <a:moveTo>
                  <a:pt x="0" y="0"/>
                </a:moveTo>
                <a:lnTo>
                  <a:pt x="4053439" y="0"/>
                </a:lnTo>
                <a:lnTo>
                  <a:pt x="4053439" y="2067255"/>
                </a:lnTo>
                <a:lnTo>
                  <a:pt x="0" y="20672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143206">
            <a:off x="14095662" y="-2479950"/>
            <a:ext cx="3975947" cy="7951895"/>
          </a:xfrm>
          <a:custGeom>
            <a:avLst/>
            <a:gdLst/>
            <a:ahLst/>
            <a:cxnLst/>
            <a:rect r="r" b="b" t="t" l="l"/>
            <a:pathLst>
              <a:path h="7951895" w="3975947">
                <a:moveTo>
                  <a:pt x="0" y="0"/>
                </a:moveTo>
                <a:lnTo>
                  <a:pt x="3975947" y="0"/>
                </a:lnTo>
                <a:lnTo>
                  <a:pt x="3975947" y="7951895"/>
                </a:lnTo>
                <a:lnTo>
                  <a:pt x="0" y="79518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812006">
            <a:off x="10028334" y="701685"/>
            <a:ext cx="1508648" cy="1508648"/>
          </a:xfrm>
          <a:custGeom>
            <a:avLst/>
            <a:gdLst/>
            <a:ahLst/>
            <a:cxnLst/>
            <a:rect r="r" b="b" t="t" l="l"/>
            <a:pathLst>
              <a:path h="1508648" w="1508648">
                <a:moveTo>
                  <a:pt x="0" y="0"/>
                </a:moveTo>
                <a:lnTo>
                  <a:pt x="1508648" y="0"/>
                </a:lnTo>
                <a:lnTo>
                  <a:pt x="1508648" y="1508648"/>
                </a:lnTo>
                <a:lnTo>
                  <a:pt x="0" y="15086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609409">
            <a:off x="13185355" y="779092"/>
            <a:ext cx="4213499" cy="421349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2260" y="0"/>
                  </a:moveTo>
                  <a:lnTo>
                    <a:pt x="770540" y="0"/>
                  </a:lnTo>
                  <a:cubicBezTo>
                    <a:pt x="781748" y="0"/>
                    <a:pt x="792497" y="4452"/>
                    <a:pt x="800422" y="12378"/>
                  </a:cubicBezTo>
                  <a:cubicBezTo>
                    <a:pt x="808348" y="20303"/>
                    <a:pt x="812800" y="31052"/>
                    <a:pt x="812800" y="42260"/>
                  </a:cubicBezTo>
                  <a:lnTo>
                    <a:pt x="812800" y="770540"/>
                  </a:lnTo>
                  <a:cubicBezTo>
                    <a:pt x="812800" y="781748"/>
                    <a:pt x="808348" y="792497"/>
                    <a:pt x="800422" y="800422"/>
                  </a:cubicBezTo>
                  <a:cubicBezTo>
                    <a:pt x="792497" y="808348"/>
                    <a:pt x="781748" y="812800"/>
                    <a:pt x="770540" y="812800"/>
                  </a:cubicBezTo>
                  <a:lnTo>
                    <a:pt x="42260" y="812800"/>
                  </a:lnTo>
                  <a:cubicBezTo>
                    <a:pt x="31052" y="812800"/>
                    <a:pt x="20303" y="808348"/>
                    <a:pt x="12378" y="800422"/>
                  </a:cubicBezTo>
                  <a:cubicBezTo>
                    <a:pt x="4452" y="792497"/>
                    <a:pt x="0" y="781748"/>
                    <a:pt x="0" y="770540"/>
                  </a:cubicBezTo>
                  <a:lnTo>
                    <a:pt x="0" y="42260"/>
                  </a:lnTo>
                  <a:cubicBezTo>
                    <a:pt x="0" y="31052"/>
                    <a:pt x="4452" y="20303"/>
                    <a:pt x="12378" y="12378"/>
                  </a:cubicBezTo>
                  <a:cubicBezTo>
                    <a:pt x="20303" y="4452"/>
                    <a:pt x="31052" y="0"/>
                    <a:pt x="4226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962025"/>
            <a:ext cx="8115300" cy="108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</a:pPr>
            <a:r>
              <a:rPr lang="en-US" b="true" sz="6706" spc="187">
                <a:solidFill>
                  <a:srgbClr val="6E53F2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Market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00595" y="3982396"/>
            <a:ext cx="11379855" cy="522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8"/>
              </a:lnSpc>
            </a:pPr>
            <a:r>
              <a:rPr lang="en-US" b="true" sz="2752" spc="269">
                <a:solidFill>
                  <a:srgbClr val="FFFAEB"/>
                </a:solidFill>
                <a:latin typeface="TT Drugs Bold"/>
                <a:ea typeface="TT Drugs Bold"/>
                <a:cs typeface="TT Drugs Bold"/>
                <a:sym typeface="TT Drugs Bold"/>
              </a:rPr>
              <a:t>High Demand:</a:t>
            </a:r>
            <a:r>
              <a:rPr lang="en-US" sz="2752" spc="269">
                <a:solidFill>
                  <a:srgbClr val="EE82EE"/>
                </a:solidFill>
                <a:latin typeface="TT Drugs"/>
                <a:ea typeface="TT Drugs"/>
                <a:cs typeface="TT Drugs"/>
                <a:sym typeface="TT Drugs"/>
              </a:rPr>
              <a:t> </a:t>
            </a:r>
            <a:r>
              <a:rPr lang="en-US" sz="2752" spc="269">
                <a:solidFill>
                  <a:srgbClr val="FFD0FF"/>
                </a:solidFill>
                <a:latin typeface="TT Drugs"/>
                <a:ea typeface="TT Drugs"/>
                <a:cs typeface="TT Drugs"/>
                <a:sym typeface="TT Drugs"/>
              </a:rPr>
              <a:t>Colombo and major cities face severe parking shortages; over 500,000 vehicles enter Colombo daily, leading to significant congestion.</a:t>
            </a:r>
          </a:p>
          <a:p>
            <a:pPr algn="l">
              <a:lnSpc>
                <a:spcPts val="3798"/>
              </a:lnSpc>
            </a:pPr>
          </a:p>
          <a:p>
            <a:pPr algn="l">
              <a:lnSpc>
                <a:spcPts val="3798"/>
              </a:lnSpc>
            </a:pPr>
            <a:r>
              <a:rPr lang="en-US" b="true" sz="2752" spc="269">
                <a:solidFill>
                  <a:srgbClr val="FFFAEB"/>
                </a:solidFill>
                <a:latin typeface="TT Drugs Bold"/>
                <a:ea typeface="TT Drugs Bold"/>
                <a:cs typeface="TT Drugs Bold"/>
                <a:sym typeface="TT Drugs Bold"/>
              </a:rPr>
              <a:t>Strong User Base:</a:t>
            </a:r>
            <a:r>
              <a:rPr lang="en-US" sz="2752" spc="269">
                <a:solidFill>
                  <a:srgbClr val="FFFAEB"/>
                </a:solidFill>
                <a:latin typeface="TT Drugs"/>
                <a:ea typeface="TT Drugs"/>
                <a:cs typeface="TT Drugs"/>
                <a:sym typeface="TT Drugs"/>
              </a:rPr>
              <a:t> </a:t>
            </a:r>
            <a:r>
              <a:rPr lang="en-US" sz="2752" spc="269">
                <a:solidFill>
                  <a:srgbClr val="FFD0FF"/>
                </a:solidFill>
                <a:latin typeface="TT Drugs"/>
                <a:ea typeface="TT Drugs"/>
                <a:cs typeface="TT Drugs"/>
                <a:sym typeface="TT Drugs"/>
              </a:rPr>
              <a:t>Rising adoption of digital payments and mobile apps; increasing comfort with technology-driven solutions post-pandemic.</a:t>
            </a:r>
          </a:p>
          <a:p>
            <a:pPr algn="l">
              <a:lnSpc>
                <a:spcPts val="3798"/>
              </a:lnSpc>
            </a:pPr>
          </a:p>
          <a:p>
            <a:pPr algn="l">
              <a:lnSpc>
                <a:spcPts val="3798"/>
              </a:lnSpc>
            </a:pPr>
            <a:r>
              <a:rPr lang="en-US" b="true" sz="2752" spc="269">
                <a:solidFill>
                  <a:srgbClr val="FFFAEB"/>
                </a:solidFill>
                <a:latin typeface="TT Drugs Bold"/>
                <a:ea typeface="TT Drugs Bold"/>
                <a:cs typeface="TT Drugs Bold"/>
                <a:sym typeface="TT Drugs Bold"/>
              </a:rPr>
              <a:t>Government and Institutional Support:</a:t>
            </a:r>
            <a:r>
              <a:rPr lang="en-US" sz="2752" spc="269">
                <a:solidFill>
                  <a:srgbClr val="FFD0FF"/>
                </a:solidFill>
                <a:latin typeface="TT Drugs"/>
                <a:ea typeface="TT Drugs"/>
                <a:cs typeface="TT Drugs"/>
                <a:sym typeface="TT Drugs"/>
              </a:rPr>
              <a:t> Active municipal initiatives towards smart city projects and parking management improvements.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828691"/>
            <a:ext cx="10303853" cy="782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20"/>
              </a:lnSpc>
            </a:pPr>
            <a:r>
              <a:rPr lang="en-US" b="true" sz="4800" spc="13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Why Smart Parking in Sri Lanka?</a:t>
            </a:r>
          </a:p>
        </p:txBody>
      </p:sp>
      <p:grpSp>
        <p:nvGrpSpPr>
          <p:cNvPr name="Group 11" id="11"/>
          <p:cNvGrpSpPr/>
          <p:nvPr/>
        </p:nvGrpSpPr>
        <p:grpSpPr>
          <a:xfrm rot="614367">
            <a:off x="13182902" y="5129649"/>
            <a:ext cx="4213499" cy="421349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2260" y="0"/>
                  </a:moveTo>
                  <a:lnTo>
                    <a:pt x="770540" y="0"/>
                  </a:lnTo>
                  <a:cubicBezTo>
                    <a:pt x="781748" y="0"/>
                    <a:pt x="792497" y="4452"/>
                    <a:pt x="800422" y="12378"/>
                  </a:cubicBezTo>
                  <a:cubicBezTo>
                    <a:pt x="808348" y="20303"/>
                    <a:pt x="812800" y="31052"/>
                    <a:pt x="812800" y="42260"/>
                  </a:cubicBezTo>
                  <a:lnTo>
                    <a:pt x="812800" y="770540"/>
                  </a:lnTo>
                  <a:cubicBezTo>
                    <a:pt x="812800" y="781748"/>
                    <a:pt x="808348" y="792497"/>
                    <a:pt x="800422" y="800422"/>
                  </a:cubicBezTo>
                  <a:cubicBezTo>
                    <a:pt x="792497" y="808348"/>
                    <a:pt x="781748" y="812800"/>
                    <a:pt x="770540" y="812800"/>
                  </a:cubicBezTo>
                  <a:lnTo>
                    <a:pt x="42260" y="812800"/>
                  </a:lnTo>
                  <a:cubicBezTo>
                    <a:pt x="31052" y="812800"/>
                    <a:pt x="20303" y="808348"/>
                    <a:pt x="12378" y="800422"/>
                  </a:cubicBezTo>
                  <a:cubicBezTo>
                    <a:pt x="4452" y="792497"/>
                    <a:pt x="0" y="781748"/>
                    <a:pt x="0" y="770540"/>
                  </a:cubicBezTo>
                  <a:lnTo>
                    <a:pt x="0" y="42260"/>
                  </a:lnTo>
                  <a:cubicBezTo>
                    <a:pt x="0" y="31052"/>
                    <a:pt x="4452" y="20303"/>
                    <a:pt x="12378" y="12378"/>
                  </a:cubicBezTo>
                  <a:cubicBezTo>
                    <a:pt x="20303" y="4452"/>
                    <a:pt x="31052" y="0"/>
                    <a:pt x="4226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93865" y="6635282"/>
            <a:ext cx="10788095" cy="7904732"/>
          </a:xfrm>
          <a:custGeom>
            <a:avLst/>
            <a:gdLst/>
            <a:ahLst/>
            <a:cxnLst/>
            <a:rect r="r" b="b" t="t" l="l"/>
            <a:pathLst>
              <a:path h="7904732" w="10788095">
                <a:moveTo>
                  <a:pt x="0" y="0"/>
                </a:moveTo>
                <a:lnTo>
                  <a:pt x="10788095" y="0"/>
                </a:lnTo>
                <a:lnTo>
                  <a:pt x="10788095" y="7904731"/>
                </a:lnTo>
                <a:lnTo>
                  <a:pt x="0" y="7904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24518" y="-6440419"/>
            <a:ext cx="13978141" cy="10242165"/>
          </a:xfrm>
          <a:custGeom>
            <a:avLst/>
            <a:gdLst/>
            <a:ahLst/>
            <a:cxnLst/>
            <a:rect r="r" b="b" t="t" l="l"/>
            <a:pathLst>
              <a:path h="10242165" w="13978141">
                <a:moveTo>
                  <a:pt x="0" y="0"/>
                </a:moveTo>
                <a:lnTo>
                  <a:pt x="13978141" y="0"/>
                </a:lnTo>
                <a:lnTo>
                  <a:pt x="13978141" y="10242165"/>
                </a:lnTo>
                <a:lnTo>
                  <a:pt x="0" y="10242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71534" y="0"/>
            <a:ext cx="7416466" cy="10287000"/>
          </a:xfrm>
          <a:custGeom>
            <a:avLst/>
            <a:gdLst/>
            <a:ahLst/>
            <a:cxnLst/>
            <a:rect r="r" b="b" t="t" l="l"/>
            <a:pathLst>
              <a:path h="10287000" w="7416466">
                <a:moveTo>
                  <a:pt x="0" y="0"/>
                </a:moveTo>
                <a:lnTo>
                  <a:pt x="7416466" y="0"/>
                </a:lnTo>
                <a:lnTo>
                  <a:pt x="74164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456" t="0" r="-2424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05396" y="819150"/>
            <a:ext cx="13269312" cy="2208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6"/>
              </a:lnSpc>
            </a:pPr>
            <a:r>
              <a:rPr lang="en-US" sz="6068" spc="194" b="true">
                <a:solidFill>
                  <a:srgbClr val="945ACB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Target &amp; </a:t>
            </a:r>
          </a:p>
          <a:p>
            <a:pPr algn="l" marL="0" indent="0" lvl="0">
              <a:lnSpc>
                <a:spcPts val="8496"/>
              </a:lnSpc>
              <a:spcBef>
                <a:spcPct val="0"/>
              </a:spcBef>
            </a:pPr>
            <a:r>
              <a:rPr lang="en-US" b="true" sz="6068" spc="194">
                <a:solidFill>
                  <a:srgbClr val="945ACB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Growth Opportunities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8220" y="2950998"/>
            <a:ext cx="3920464" cy="630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9"/>
              </a:lnSpc>
              <a:spcBef>
                <a:spcPct val="0"/>
              </a:spcBef>
            </a:pPr>
            <a:r>
              <a:rPr lang="en-US" sz="3702" spc="66">
                <a:solidFill>
                  <a:srgbClr val="FFD0FF"/>
                </a:solidFill>
                <a:latin typeface="TT Drugs"/>
                <a:ea typeface="TT Drugs"/>
                <a:cs typeface="TT Drugs"/>
                <a:sym typeface="TT Drugs"/>
              </a:rPr>
              <a:t>Target audience: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8220" y="5995957"/>
            <a:ext cx="3376832" cy="63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5"/>
              </a:lnSpc>
              <a:spcBef>
                <a:spcPct val="0"/>
              </a:spcBef>
            </a:pPr>
            <a:r>
              <a:rPr lang="en-US" sz="3699" spc="66">
                <a:solidFill>
                  <a:srgbClr val="FFD0FF"/>
                </a:solidFill>
                <a:latin typeface="TT Drugs"/>
                <a:ea typeface="TT Drugs"/>
                <a:cs typeface="TT Drugs"/>
                <a:sym typeface="TT Drugs"/>
              </a:rPr>
              <a:t>Opportunities: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80472" y="3744596"/>
            <a:ext cx="7205457" cy="156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sz="3000" spc="54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Urban C</a:t>
            </a:r>
            <a:r>
              <a:rPr lang="en-US" sz="3000" spc="54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ommuters</a:t>
            </a:r>
          </a:p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sz="3000" spc="54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Commercial Establishments</a:t>
            </a:r>
          </a:p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sz="3000" spc="54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Municipalities &amp; Parking Operators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80472" y="6797207"/>
            <a:ext cx="6099429" cy="2607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sz="3000" spc="54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Rapid u</a:t>
            </a:r>
            <a:r>
              <a:rPr lang="en-US" sz="3000" spc="54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rbaniza</a:t>
            </a:r>
            <a:r>
              <a:rPr lang="en-US" sz="3000" spc="54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tion</a:t>
            </a:r>
          </a:p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sz="3000" spc="54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Environmental Sustainability</a:t>
            </a:r>
          </a:p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sz="3000" spc="54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Smart City Integration</a:t>
            </a:r>
          </a:p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sz="3000" spc="54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Technological Adoption</a:t>
            </a:r>
          </a:p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sz="3000" spc="54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Strategic Collaborations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9360391">
            <a:off x="-4219325" y="3896498"/>
            <a:ext cx="7224077" cy="14448154"/>
          </a:xfrm>
          <a:custGeom>
            <a:avLst/>
            <a:gdLst/>
            <a:ahLst/>
            <a:cxnLst/>
            <a:rect r="r" b="b" t="t" l="l"/>
            <a:pathLst>
              <a:path h="14448154" w="7224077">
                <a:moveTo>
                  <a:pt x="0" y="0"/>
                </a:moveTo>
                <a:lnTo>
                  <a:pt x="7224077" y="0"/>
                </a:lnTo>
                <a:lnTo>
                  <a:pt x="7224077" y="14448153"/>
                </a:lnTo>
                <a:lnTo>
                  <a:pt x="0" y="144481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12536209" y="4114211"/>
            <a:ext cx="12525650" cy="12852812"/>
          </a:xfrm>
          <a:custGeom>
            <a:avLst/>
            <a:gdLst/>
            <a:ahLst/>
            <a:cxnLst/>
            <a:rect r="r" b="b" t="t" l="l"/>
            <a:pathLst>
              <a:path h="12852812" w="12525650">
                <a:moveTo>
                  <a:pt x="0" y="0"/>
                </a:moveTo>
                <a:lnTo>
                  <a:pt x="12525649" y="0"/>
                </a:lnTo>
                <a:lnTo>
                  <a:pt x="12525649" y="12852812"/>
                </a:lnTo>
                <a:lnTo>
                  <a:pt x="0" y="1285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120211" y="-8581115"/>
            <a:ext cx="13641413" cy="13997719"/>
          </a:xfrm>
          <a:custGeom>
            <a:avLst/>
            <a:gdLst/>
            <a:ahLst/>
            <a:cxnLst/>
            <a:rect r="r" b="b" t="t" l="l"/>
            <a:pathLst>
              <a:path h="13997719" w="13641413">
                <a:moveTo>
                  <a:pt x="0" y="0"/>
                </a:moveTo>
                <a:lnTo>
                  <a:pt x="13641413" y="0"/>
                </a:lnTo>
                <a:lnTo>
                  <a:pt x="13641413" y="13997719"/>
                </a:lnTo>
                <a:lnTo>
                  <a:pt x="0" y="1399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27831" y="2724355"/>
            <a:ext cx="13032337" cy="459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498"/>
              </a:lnSpc>
            </a:pPr>
            <a:r>
              <a:rPr lang="en-US" sz="13213" b="true">
                <a:solidFill>
                  <a:srgbClr val="945AC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Functionality of</a:t>
            </a:r>
          </a:p>
          <a:p>
            <a:pPr algn="ctr">
              <a:lnSpc>
                <a:spcPts val="18498"/>
              </a:lnSpc>
            </a:pPr>
            <a:r>
              <a:rPr lang="en-US" sz="13213" b="true">
                <a:solidFill>
                  <a:srgbClr val="945AC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ParkSense </a:t>
            </a:r>
          </a:p>
        </p:txBody>
      </p:sp>
    </p:spTree>
  </p:cSld>
  <p:clrMapOvr>
    <a:masterClrMapping/>
  </p:clrMapOvr>
  <p:transition spd="slow">
    <p:push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22228" y="1138940"/>
            <a:ext cx="9317627" cy="113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6"/>
              </a:lnSpc>
              <a:spcBef>
                <a:spcPct val="0"/>
              </a:spcBef>
            </a:pPr>
            <a:r>
              <a:rPr lang="en-US" b="true" sz="6068" spc="194">
                <a:solidFill>
                  <a:srgbClr val="945ACB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Marketing Strategy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740988" y="340276"/>
            <a:ext cx="5244521" cy="9283498"/>
            <a:chOff x="0" y="0"/>
            <a:chExt cx="6992695" cy="1237799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7630" t="0" r="7630" b="0"/>
            <a:stretch>
              <a:fillRect/>
            </a:stretch>
          </p:blipFill>
          <p:spPr>
            <a:xfrm flipH="false" flipV="false">
              <a:off x="0" y="0"/>
              <a:ext cx="6992695" cy="12377998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-871001" y="3643265"/>
            <a:ext cx="9610987" cy="1083420"/>
          </a:xfrm>
          <a:custGeom>
            <a:avLst/>
            <a:gdLst/>
            <a:ahLst/>
            <a:cxnLst/>
            <a:rect r="r" b="b" t="t" l="l"/>
            <a:pathLst>
              <a:path h="1083420" w="9610987">
                <a:moveTo>
                  <a:pt x="0" y="0"/>
                </a:moveTo>
                <a:lnTo>
                  <a:pt x="9610987" y="0"/>
                </a:lnTo>
                <a:lnTo>
                  <a:pt x="9610987" y="1083420"/>
                </a:lnTo>
                <a:lnTo>
                  <a:pt x="0" y="1083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71927" y="3816146"/>
            <a:ext cx="876796" cy="851289"/>
          </a:xfrm>
          <a:custGeom>
            <a:avLst/>
            <a:gdLst/>
            <a:ahLst/>
            <a:cxnLst/>
            <a:rect r="r" b="b" t="t" l="l"/>
            <a:pathLst>
              <a:path h="851289" w="876796">
                <a:moveTo>
                  <a:pt x="0" y="0"/>
                </a:moveTo>
                <a:lnTo>
                  <a:pt x="876796" y="0"/>
                </a:lnTo>
                <a:lnTo>
                  <a:pt x="876796" y="851289"/>
                </a:lnTo>
                <a:lnTo>
                  <a:pt x="0" y="851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700814" y="5463290"/>
            <a:ext cx="9610987" cy="1083420"/>
          </a:xfrm>
          <a:custGeom>
            <a:avLst/>
            <a:gdLst/>
            <a:ahLst/>
            <a:cxnLst/>
            <a:rect r="r" b="b" t="t" l="l"/>
            <a:pathLst>
              <a:path h="1083420" w="9610987">
                <a:moveTo>
                  <a:pt x="0" y="0"/>
                </a:moveTo>
                <a:lnTo>
                  <a:pt x="9610987" y="0"/>
                </a:lnTo>
                <a:lnTo>
                  <a:pt x="9610987" y="1083420"/>
                </a:lnTo>
                <a:lnTo>
                  <a:pt x="0" y="10834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87387" y="5605643"/>
            <a:ext cx="844942" cy="820362"/>
          </a:xfrm>
          <a:custGeom>
            <a:avLst/>
            <a:gdLst/>
            <a:ahLst/>
            <a:cxnLst/>
            <a:rect r="r" b="b" t="t" l="l"/>
            <a:pathLst>
              <a:path h="820362" w="844942">
                <a:moveTo>
                  <a:pt x="0" y="0"/>
                </a:moveTo>
                <a:lnTo>
                  <a:pt x="844942" y="0"/>
                </a:lnTo>
                <a:lnTo>
                  <a:pt x="844942" y="820362"/>
                </a:lnTo>
                <a:lnTo>
                  <a:pt x="0" y="8203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22228" y="2232572"/>
            <a:ext cx="9136992" cy="1130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49"/>
              </a:lnSpc>
              <a:spcBef>
                <a:spcPct val="0"/>
              </a:spcBef>
            </a:pPr>
            <a:r>
              <a:rPr lang="en-US" sz="2178">
                <a:solidFill>
                  <a:srgbClr val="EE82EE"/>
                </a:solidFill>
                <a:latin typeface="TT Drugs"/>
                <a:ea typeface="TT Drugs"/>
                <a:cs typeface="TT Drugs"/>
                <a:sym typeface="TT Drugs"/>
              </a:rPr>
              <a:t>A mix of digital and local channels ensures we reach both tech-savvy commuters and key decision-makers directly, building trust and visibility where it matters most.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29002" y="3787571"/>
            <a:ext cx="2640266" cy="870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b="true" sz="26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Local Advertising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16211" y="3382197"/>
            <a:ext cx="3724777" cy="1557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8"/>
              </a:lnSpc>
            </a:pPr>
            <a:r>
              <a:rPr lang="en-US" sz="2259" spc="221">
                <a:solidFill>
                  <a:srgbClr val="FDFBFB"/>
                </a:solidFill>
                <a:latin typeface="TT Drugs"/>
                <a:ea typeface="TT Drugs"/>
                <a:cs typeface="TT Drugs"/>
                <a:sym typeface="TT Drugs"/>
              </a:rPr>
              <a:t>Collaborating with local businesses</a:t>
            </a:r>
          </a:p>
          <a:p>
            <a:pPr algn="l" marL="0" indent="0" lvl="0">
              <a:lnSpc>
                <a:spcPts val="3118"/>
              </a:lnSpc>
              <a:spcBef>
                <a:spcPct val="0"/>
              </a:spcBef>
            </a:pPr>
            <a:r>
              <a:rPr lang="en-US" sz="2259" spc="221">
                <a:solidFill>
                  <a:srgbClr val="FDFBFB"/>
                </a:solidFill>
                <a:latin typeface="TT Drugs"/>
                <a:ea typeface="TT Drugs"/>
                <a:cs typeface="TT Drugs"/>
                <a:sym typeface="TT Drugs"/>
              </a:rPr>
              <a:t>Placing ads in busy urban locations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317552" y="7207455"/>
            <a:ext cx="9610987" cy="1083420"/>
          </a:xfrm>
          <a:custGeom>
            <a:avLst/>
            <a:gdLst/>
            <a:ahLst/>
            <a:cxnLst/>
            <a:rect r="r" b="b" t="t" l="l"/>
            <a:pathLst>
              <a:path h="1083420" w="9610987">
                <a:moveTo>
                  <a:pt x="0" y="0"/>
                </a:moveTo>
                <a:lnTo>
                  <a:pt x="9610987" y="0"/>
                </a:lnTo>
                <a:lnTo>
                  <a:pt x="9610987" y="1083420"/>
                </a:lnTo>
                <a:lnTo>
                  <a:pt x="0" y="10834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798061" y="7451167"/>
            <a:ext cx="789326" cy="839708"/>
          </a:xfrm>
          <a:custGeom>
            <a:avLst/>
            <a:gdLst/>
            <a:ahLst/>
            <a:cxnLst/>
            <a:rect r="r" b="b" t="t" l="l"/>
            <a:pathLst>
              <a:path h="839708" w="789326">
                <a:moveTo>
                  <a:pt x="0" y="0"/>
                </a:moveTo>
                <a:lnTo>
                  <a:pt x="789326" y="0"/>
                </a:lnTo>
                <a:lnTo>
                  <a:pt x="789326" y="839708"/>
                </a:lnTo>
                <a:lnTo>
                  <a:pt x="0" y="83970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159704" y="5564526"/>
            <a:ext cx="3280151" cy="776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264" spc="221">
                <a:solidFill>
                  <a:srgbClr val="F5FFF5"/>
                </a:solidFill>
                <a:latin typeface="TT Drugs"/>
                <a:ea typeface="TT Drugs"/>
                <a:cs typeface="TT Drugs"/>
                <a:sym typeface="TT Drugs"/>
              </a:rPr>
              <a:t>Social media</a:t>
            </a:r>
          </a:p>
          <a:p>
            <a:pPr algn="l" marL="0" indent="0" lvl="0">
              <a:lnSpc>
                <a:spcPts val="3124"/>
              </a:lnSpc>
              <a:spcBef>
                <a:spcPct val="0"/>
              </a:spcBef>
            </a:pPr>
            <a:r>
              <a:rPr lang="en-US" sz="2264" spc="221">
                <a:solidFill>
                  <a:srgbClr val="F5FFF5"/>
                </a:solidFill>
                <a:latin typeface="TT Drugs"/>
                <a:ea typeface="TT Drugs"/>
                <a:cs typeface="TT Drugs"/>
                <a:sym typeface="TT Drugs"/>
              </a:rPr>
              <a:t>Targeted online ads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36335" y="7175360"/>
            <a:ext cx="4756679" cy="1167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4"/>
              </a:lnSpc>
              <a:spcBef>
                <a:spcPct val="0"/>
              </a:spcBef>
            </a:pPr>
            <a:r>
              <a:rPr lang="en-US" sz="2264" spc="221">
                <a:solidFill>
                  <a:srgbClr val="F5FFF5"/>
                </a:solidFill>
                <a:latin typeface="TT Drugs"/>
                <a:ea typeface="TT Drugs"/>
                <a:cs typeface="TT Drugs"/>
                <a:sym typeface="TT Drugs"/>
              </a:rPr>
              <a:t> Engaging with city municipalities and private parking operators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6303208">
            <a:off x="-1792254" y="-3478767"/>
            <a:ext cx="4752708" cy="4752708"/>
          </a:xfrm>
          <a:custGeom>
            <a:avLst/>
            <a:gdLst/>
            <a:ahLst/>
            <a:cxnLst/>
            <a:rect r="r" b="b" t="t" l="l"/>
            <a:pathLst>
              <a:path h="4752708" w="4752708">
                <a:moveTo>
                  <a:pt x="0" y="0"/>
                </a:moveTo>
                <a:lnTo>
                  <a:pt x="4752708" y="0"/>
                </a:lnTo>
                <a:lnTo>
                  <a:pt x="4752708" y="4752708"/>
                </a:lnTo>
                <a:lnTo>
                  <a:pt x="0" y="475270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610325" y="5583576"/>
            <a:ext cx="2640266" cy="870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9"/>
              </a:lnSpc>
            </a:pPr>
            <a:r>
              <a:rPr lang="en-US" b="true" sz="26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Digital Marketing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34492" y="7531111"/>
            <a:ext cx="2602139" cy="41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9"/>
              </a:lnSpc>
            </a:pPr>
            <a:r>
              <a:rPr lang="en-US" b="true" sz="266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Partnerships</a:t>
            </a:r>
          </a:p>
        </p:txBody>
      </p:sp>
    </p:spTree>
  </p:cSld>
  <p:clrMapOvr>
    <a:masterClrMapping/>
  </p:clrMapOvr>
  <p:transition spd="slow">
    <p:push dir="l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10659648" y="2831894"/>
            <a:ext cx="12525650" cy="12852812"/>
          </a:xfrm>
          <a:custGeom>
            <a:avLst/>
            <a:gdLst/>
            <a:ahLst/>
            <a:cxnLst/>
            <a:rect r="r" b="b" t="t" l="l"/>
            <a:pathLst>
              <a:path h="12852812" w="12525650">
                <a:moveTo>
                  <a:pt x="0" y="0"/>
                </a:moveTo>
                <a:lnTo>
                  <a:pt x="12525649" y="0"/>
                </a:lnTo>
                <a:lnTo>
                  <a:pt x="12525649" y="12852812"/>
                </a:lnTo>
                <a:lnTo>
                  <a:pt x="0" y="1285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05786" y="-7392626"/>
            <a:ext cx="13641413" cy="13997719"/>
          </a:xfrm>
          <a:custGeom>
            <a:avLst/>
            <a:gdLst/>
            <a:ahLst/>
            <a:cxnLst/>
            <a:rect r="r" b="b" t="t" l="l"/>
            <a:pathLst>
              <a:path h="13997719" w="13641413">
                <a:moveTo>
                  <a:pt x="0" y="0"/>
                </a:moveTo>
                <a:lnTo>
                  <a:pt x="13641413" y="0"/>
                </a:lnTo>
                <a:lnTo>
                  <a:pt x="13641413" y="13997719"/>
                </a:lnTo>
                <a:lnTo>
                  <a:pt x="0" y="1399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36347" y="3202251"/>
            <a:ext cx="9815307" cy="4208864"/>
            <a:chOff x="0" y="0"/>
            <a:chExt cx="1895495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95495" cy="812800"/>
            </a:xfrm>
            <a:custGeom>
              <a:avLst/>
              <a:gdLst/>
              <a:ahLst/>
              <a:cxnLst/>
              <a:rect r="r" b="b" t="t" l="l"/>
              <a:pathLst>
                <a:path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  <a:ln w="38100" cap="sq">
              <a:solidFill>
                <a:srgbClr val="FDFBFB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236347" y="3622078"/>
            <a:ext cx="9815307" cy="2766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b="true" sz="16437" spc="1610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WHY US?</a:t>
            </a:r>
          </a:p>
        </p:txBody>
      </p:sp>
    </p:spTree>
  </p:cSld>
  <p:clrMapOvr>
    <a:masterClrMapping/>
  </p:clrMapOvr>
  <p:transition spd="slow">
    <p:push dir="l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8880508" cy="8880508"/>
          </a:xfrm>
          <a:custGeom>
            <a:avLst/>
            <a:gdLst/>
            <a:ahLst/>
            <a:cxnLst/>
            <a:rect r="r" b="b" t="t" l="l"/>
            <a:pathLst>
              <a:path h="8880508" w="8880508">
                <a:moveTo>
                  <a:pt x="0" y="0"/>
                </a:moveTo>
                <a:lnTo>
                  <a:pt x="8880508" y="0"/>
                </a:lnTo>
                <a:lnTo>
                  <a:pt x="8880508" y="8880508"/>
                </a:lnTo>
                <a:lnTo>
                  <a:pt x="0" y="88805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96140" y="4525290"/>
            <a:ext cx="3145217" cy="3434885"/>
            <a:chOff x="0" y="0"/>
            <a:chExt cx="862412" cy="9418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77790" y="3359801"/>
            <a:ext cx="2706695" cy="2696122"/>
            <a:chOff x="0" y="0"/>
            <a:chExt cx="6502400" cy="6477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4962" r="223" b="-24962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065510" y="4525290"/>
            <a:ext cx="3145217" cy="3434885"/>
            <a:chOff x="0" y="0"/>
            <a:chExt cx="862412" cy="9418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4393284" y="3359801"/>
            <a:ext cx="2706695" cy="2696122"/>
            <a:chOff x="0" y="0"/>
            <a:chExt cx="6502400" cy="6477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5748" r="223" b="-5748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527379" y="4525290"/>
            <a:ext cx="3145217" cy="3434885"/>
            <a:chOff x="0" y="0"/>
            <a:chExt cx="862412" cy="9418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7714666" y="3359801"/>
            <a:ext cx="2706695" cy="2696122"/>
            <a:chOff x="0" y="0"/>
            <a:chExt cx="6502400" cy="6477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41" t="0" r="-141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338685" y="8030085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428694" y="7984162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7896528" y="7960175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2"/>
                </a:lnTo>
                <a:lnTo>
                  <a:pt x="0" y="3330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164538" y="8389303"/>
            <a:ext cx="4618008" cy="4618008"/>
          </a:xfrm>
          <a:custGeom>
            <a:avLst/>
            <a:gdLst/>
            <a:ahLst/>
            <a:cxnLst/>
            <a:rect r="r" b="b" t="t" l="l"/>
            <a:pathLst>
              <a:path h="4618008" w="4618008">
                <a:moveTo>
                  <a:pt x="0" y="0"/>
                </a:moveTo>
                <a:lnTo>
                  <a:pt x="4618009" y="0"/>
                </a:lnTo>
                <a:lnTo>
                  <a:pt x="4618009" y="4618009"/>
                </a:lnTo>
                <a:lnTo>
                  <a:pt x="0" y="46180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651822" y="7473446"/>
            <a:ext cx="6214132" cy="6214132"/>
          </a:xfrm>
          <a:custGeom>
            <a:avLst/>
            <a:gdLst/>
            <a:ahLst/>
            <a:cxnLst/>
            <a:rect r="r" b="b" t="t" l="l"/>
            <a:pathLst>
              <a:path h="6214132" w="6214132">
                <a:moveTo>
                  <a:pt x="0" y="0"/>
                </a:moveTo>
                <a:lnTo>
                  <a:pt x="6214132" y="0"/>
                </a:lnTo>
                <a:lnTo>
                  <a:pt x="6214132" y="6214132"/>
                </a:lnTo>
                <a:lnTo>
                  <a:pt x="0" y="62141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5050270" y="1028700"/>
            <a:ext cx="1392724" cy="1773143"/>
          </a:xfrm>
          <a:custGeom>
            <a:avLst/>
            <a:gdLst/>
            <a:ahLst/>
            <a:cxnLst/>
            <a:rect r="r" b="b" t="t" l="l"/>
            <a:pathLst>
              <a:path h="1773143" w="1392724">
                <a:moveTo>
                  <a:pt x="0" y="0"/>
                </a:moveTo>
                <a:lnTo>
                  <a:pt x="1392724" y="0"/>
                </a:lnTo>
                <a:lnTo>
                  <a:pt x="1392724" y="1773143"/>
                </a:lnTo>
                <a:lnTo>
                  <a:pt x="0" y="17731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6640929" y="6525371"/>
            <a:ext cx="616771" cy="616771"/>
          </a:xfrm>
          <a:custGeom>
            <a:avLst/>
            <a:gdLst/>
            <a:ahLst/>
            <a:cxnLst/>
            <a:rect r="r" b="b" t="t" l="l"/>
            <a:pathLst>
              <a:path h="616771" w="616771">
                <a:moveTo>
                  <a:pt x="0" y="0"/>
                </a:moveTo>
                <a:lnTo>
                  <a:pt x="616771" y="0"/>
                </a:lnTo>
                <a:lnTo>
                  <a:pt x="616771" y="616770"/>
                </a:lnTo>
                <a:lnTo>
                  <a:pt x="0" y="616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10986921" y="4551428"/>
            <a:ext cx="3145217" cy="3434885"/>
            <a:chOff x="0" y="0"/>
            <a:chExt cx="862412" cy="94183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1174209" y="3385939"/>
            <a:ext cx="2706695" cy="2696122"/>
            <a:chOff x="0" y="0"/>
            <a:chExt cx="6502400" cy="6477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5"/>
              <a:stretch>
                <a:fillRect l="223" t="-2357" r="223" b="-18487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35" id="35"/>
          <p:cNvSpPr/>
          <p:nvPr/>
        </p:nvSpPr>
        <p:spPr>
          <a:xfrm flipH="false" flipV="false" rot="0">
            <a:off x="15068321" y="8030085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86495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14473543" y="4525290"/>
            <a:ext cx="3145217" cy="3434885"/>
            <a:chOff x="0" y="0"/>
            <a:chExt cx="862412" cy="94183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39" id="39"/>
          <p:cNvGrpSpPr>
            <a:grpSpLocks noChangeAspect="true"/>
          </p:cNvGrpSpPr>
          <p:nvPr/>
        </p:nvGrpSpPr>
        <p:grpSpPr>
          <a:xfrm rot="0">
            <a:off x="14660830" y="3467603"/>
            <a:ext cx="2598470" cy="2588320"/>
            <a:chOff x="0" y="0"/>
            <a:chExt cx="6502400" cy="64770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6"/>
              <a:stretch>
                <a:fillRect l="223" t="-15039" r="223" b="-15039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8095374" y="6404546"/>
            <a:ext cx="200922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b="true" sz="2738" spc="136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Anjana Viduranga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742513" y="819150"/>
            <a:ext cx="3930084" cy="1092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30"/>
              </a:lnSpc>
              <a:spcBef>
                <a:spcPct val="0"/>
              </a:spcBef>
            </a:pPr>
            <a:r>
              <a:rPr lang="en-US" b="true" sz="5807" spc="185">
                <a:solidFill>
                  <a:srgbClr val="945ACB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Our Team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15402" y="6424181"/>
            <a:ext cx="2710280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b="true" sz="2738" spc="136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Thevindu Kalubovila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393284" y="6424181"/>
            <a:ext cx="2706695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b="true" sz="2738" spc="136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Rivindu Kumarage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410076" y="6424181"/>
            <a:ext cx="2325987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b="true" sz="2738" spc="136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Tharindu Rathnayake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921577" y="6424181"/>
            <a:ext cx="2185201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b="true" sz="2738" spc="136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Sayuru Jayasekara</a:t>
            </a:r>
          </a:p>
        </p:txBody>
      </p:sp>
    </p:spTree>
  </p:cSld>
  <p:clrMapOvr>
    <a:masterClrMapping/>
  </p:clrMapOvr>
  <p:transition spd="slow">
    <p:push dir="l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24144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69104" y="3950000"/>
            <a:ext cx="8349793" cy="1647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643"/>
              </a:lnSpc>
              <a:spcBef>
                <a:spcPct val="0"/>
              </a:spcBef>
            </a:pPr>
            <a:r>
              <a:rPr lang="en-US" b="true" sz="10124" spc="283">
                <a:solidFill>
                  <a:srgbClr val="945ACB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THANK YOU</a:t>
            </a:r>
          </a:p>
        </p:txBody>
      </p:sp>
    </p:spTree>
  </p:cSld>
  <p:clrMapOvr>
    <a:masterClrMapping/>
  </p:clrMapOvr>
  <p:transition spd="slow">
    <p:push dir="l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24144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69104" y="3950000"/>
            <a:ext cx="8349793" cy="1647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643"/>
              </a:lnSpc>
              <a:spcBef>
                <a:spcPct val="0"/>
              </a:spcBef>
            </a:pPr>
            <a:r>
              <a:rPr lang="en-US" b="true" sz="10124" spc="283">
                <a:solidFill>
                  <a:srgbClr val="945ACB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Q&amp;A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84939" y="3341572"/>
            <a:ext cx="5723451" cy="572345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205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65290" y="3085530"/>
            <a:ext cx="2811401" cy="1532001"/>
            <a:chOff x="0" y="0"/>
            <a:chExt cx="623663" cy="3398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3663" cy="339849"/>
            </a:xfrm>
            <a:custGeom>
              <a:avLst/>
              <a:gdLst/>
              <a:ahLst/>
              <a:cxnLst/>
              <a:rect r="r" b="b" t="t" l="l"/>
              <a:pathLst>
                <a:path h="339849" w="623663">
                  <a:moveTo>
                    <a:pt x="112904" y="0"/>
                  </a:moveTo>
                  <a:lnTo>
                    <a:pt x="510759" y="0"/>
                  </a:lnTo>
                  <a:cubicBezTo>
                    <a:pt x="573114" y="0"/>
                    <a:pt x="623663" y="50549"/>
                    <a:pt x="623663" y="112904"/>
                  </a:cubicBezTo>
                  <a:lnTo>
                    <a:pt x="623663" y="226945"/>
                  </a:lnTo>
                  <a:cubicBezTo>
                    <a:pt x="623663" y="256889"/>
                    <a:pt x="611768" y="285607"/>
                    <a:pt x="590594" y="306780"/>
                  </a:cubicBezTo>
                  <a:cubicBezTo>
                    <a:pt x="569420" y="327954"/>
                    <a:pt x="540703" y="339849"/>
                    <a:pt x="510759" y="339849"/>
                  </a:cubicBezTo>
                  <a:lnTo>
                    <a:pt x="112904" y="339849"/>
                  </a:lnTo>
                  <a:cubicBezTo>
                    <a:pt x="50549" y="339849"/>
                    <a:pt x="0" y="289300"/>
                    <a:pt x="0" y="226945"/>
                  </a:cubicBezTo>
                  <a:lnTo>
                    <a:pt x="0" y="112904"/>
                  </a:lnTo>
                  <a:cubicBezTo>
                    <a:pt x="0" y="50549"/>
                    <a:pt x="50549" y="0"/>
                    <a:pt x="112904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23663" cy="377949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3013"/>
                </a:lnSpc>
              </a:pPr>
              <a:r>
                <a:rPr lang="en-US" b="true" sz="2199">
                  <a:solidFill>
                    <a:srgbClr val="000000"/>
                  </a:solidFill>
                  <a:latin typeface="TT Drugs Bold"/>
                  <a:ea typeface="TT Drugs Bold"/>
                  <a:cs typeface="TT Drugs Bold"/>
                  <a:sym typeface="TT Drugs Bold"/>
                </a:rPr>
                <a:t>Vehicle and Number Plate Detection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8674802">
            <a:off x="-108762" y="-1587480"/>
            <a:ext cx="2274923" cy="4549846"/>
          </a:xfrm>
          <a:custGeom>
            <a:avLst/>
            <a:gdLst/>
            <a:ahLst/>
            <a:cxnLst/>
            <a:rect r="r" b="b" t="t" l="l"/>
            <a:pathLst>
              <a:path h="4549846" w="2274923">
                <a:moveTo>
                  <a:pt x="0" y="0"/>
                </a:moveTo>
                <a:lnTo>
                  <a:pt x="2274924" y="0"/>
                </a:lnTo>
                <a:lnTo>
                  <a:pt x="2274924" y="4549846"/>
                </a:lnTo>
                <a:lnTo>
                  <a:pt x="0" y="4549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108652" y="8426329"/>
            <a:ext cx="4790663" cy="2404042"/>
          </a:xfrm>
          <a:custGeom>
            <a:avLst/>
            <a:gdLst/>
            <a:ahLst/>
            <a:cxnLst/>
            <a:rect r="r" b="b" t="t" l="l"/>
            <a:pathLst>
              <a:path h="2404042" w="4790663">
                <a:moveTo>
                  <a:pt x="0" y="0"/>
                </a:moveTo>
                <a:lnTo>
                  <a:pt x="4790664" y="0"/>
                </a:lnTo>
                <a:lnTo>
                  <a:pt x="4790664" y="2404042"/>
                </a:lnTo>
                <a:lnTo>
                  <a:pt x="0" y="24040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776690" y="8426329"/>
            <a:ext cx="2811401" cy="1317062"/>
            <a:chOff x="0" y="0"/>
            <a:chExt cx="623663" cy="2921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3663" cy="292168"/>
            </a:xfrm>
            <a:custGeom>
              <a:avLst/>
              <a:gdLst/>
              <a:ahLst/>
              <a:cxnLst/>
              <a:rect r="r" b="b" t="t" l="l"/>
              <a:pathLst>
                <a:path h="292168" w="623663">
                  <a:moveTo>
                    <a:pt x="112904" y="0"/>
                  </a:moveTo>
                  <a:lnTo>
                    <a:pt x="510759" y="0"/>
                  </a:lnTo>
                  <a:cubicBezTo>
                    <a:pt x="573114" y="0"/>
                    <a:pt x="623663" y="50549"/>
                    <a:pt x="623663" y="112904"/>
                  </a:cubicBezTo>
                  <a:lnTo>
                    <a:pt x="623663" y="179264"/>
                  </a:lnTo>
                  <a:cubicBezTo>
                    <a:pt x="623663" y="209208"/>
                    <a:pt x="611768" y="237926"/>
                    <a:pt x="590594" y="259099"/>
                  </a:cubicBezTo>
                  <a:cubicBezTo>
                    <a:pt x="569420" y="280273"/>
                    <a:pt x="540703" y="292168"/>
                    <a:pt x="510759" y="292168"/>
                  </a:cubicBezTo>
                  <a:lnTo>
                    <a:pt x="112904" y="292168"/>
                  </a:lnTo>
                  <a:cubicBezTo>
                    <a:pt x="82960" y="292168"/>
                    <a:pt x="54242" y="280273"/>
                    <a:pt x="33069" y="259099"/>
                  </a:cubicBezTo>
                  <a:cubicBezTo>
                    <a:pt x="11895" y="237926"/>
                    <a:pt x="0" y="209208"/>
                    <a:pt x="0" y="179264"/>
                  </a:cubicBezTo>
                  <a:lnTo>
                    <a:pt x="0" y="112904"/>
                  </a:lnTo>
                  <a:cubicBezTo>
                    <a:pt x="0" y="50549"/>
                    <a:pt x="50549" y="0"/>
                    <a:pt x="112904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23663" cy="330268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3013"/>
                </a:lnSpc>
              </a:pPr>
              <a:r>
                <a:rPr lang="en-US" b="true" sz="2199">
                  <a:solidFill>
                    <a:srgbClr val="000000"/>
                  </a:solidFill>
                  <a:latin typeface="TT Drugs Bold"/>
                  <a:ea typeface="TT Drugs Bold"/>
                  <a:cs typeface="TT Drugs Bold"/>
                  <a:sym typeface="TT Drugs Bold"/>
                </a:rPr>
                <a:t>Dynamic Billing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168397" y="5981181"/>
            <a:ext cx="2811401" cy="1317062"/>
            <a:chOff x="0" y="0"/>
            <a:chExt cx="623663" cy="29216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3663" cy="292168"/>
            </a:xfrm>
            <a:custGeom>
              <a:avLst/>
              <a:gdLst/>
              <a:ahLst/>
              <a:cxnLst/>
              <a:rect r="r" b="b" t="t" l="l"/>
              <a:pathLst>
                <a:path h="292168" w="623663">
                  <a:moveTo>
                    <a:pt x="112904" y="0"/>
                  </a:moveTo>
                  <a:lnTo>
                    <a:pt x="510759" y="0"/>
                  </a:lnTo>
                  <a:cubicBezTo>
                    <a:pt x="573114" y="0"/>
                    <a:pt x="623663" y="50549"/>
                    <a:pt x="623663" y="112904"/>
                  </a:cubicBezTo>
                  <a:lnTo>
                    <a:pt x="623663" y="179264"/>
                  </a:lnTo>
                  <a:cubicBezTo>
                    <a:pt x="623663" y="209208"/>
                    <a:pt x="611768" y="237926"/>
                    <a:pt x="590594" y="259099"/>
                  </a:cubicBezTo>
                  <a:cubicBezTo>
                    <a:pt x="569420" y="280273"/>
                    <a:pt x="540703" y="292168"/>
                    <a:pt x="510759" y="292168"/>
                  </a:cubicBezTo>
                  <a:lnTo>
                    <a:pt x="112904" y="292168"/>
                  </a:lnTo>
                  <a:cubicBezTo>
                    <a:pt x="82960" y="292168"/>
                    <a:pt x="54242" y="280273"/>
                    <a:pt x="33069" y="259099"/>
                  </a:cubicBezTo>
                  <a:cubicBezTo>
                    <a:pt x="11895" y="237926"/>
                    <a:pt x="0" y="209208"/>
                    <a:pt x="0" y="179264"/>
                  </a:cubicBezTo>
                  <a:lnTo>
                    <a:pt x="0" y="112904"/>
                  </a:lnTo>
                  <a:cubicBezTo>
                    <a:pt x="0" y="50549"/>
                    <a:pt x="50549" y="0"/>
                    <a:pt x="112904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23663" cy="330268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3013"/>
                </a:lnSpc>
              </a:pPr>
              <a:r>
                <a:rPr lang="en-US" b="true" sz="2199">
                  <a:solidFill>
                    <a:srgbClr val="000000"/>
                  </a:solidFill>
                  <a:latin typeface="TT Drugs Bold"/>
                  <a:ea typeface="TT Drugs Bold"/>
                  <a:cs typeface="TT Drugs Bold"/>
                  <a:sym typeface="TT Drugs Bold"/>
                </a:rPr>
                <a:t>Website Reservation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071243" y="2848906"/>
            <a:ext cx="2811401" cy="1317062"/>
            <a:chOff x="0" y="0"/>
            <a:chExt cx="623663" cy="29216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23663" cy="292168"/>
            </a:xfrm>
            <a:custGeom>
              <a:avLst/>
              <a:gdLst/>
              <a:ahLst/>
              <a:cxnLst/>
              <a:rect r="r" b="b" t="t" l="l"/>
              <a:pathLst>
                <a:path h="292168" w="623663">
                  <a:moveTo>
                    <a:pt x="112904" y="0"/>
                  </a:moveTo>
                  <a:lnTo>
                    <a:pt x="510759" y="0"/>
                  </a:lnTo>
                  <a:cubicBezTo>
                    <a:pt x="573114" y="0"/>
                    <a:pt x="623663" y="50549"/>
                    <a:pt x="623663" y="112904"/>
                  </a:cubicBezTo>
                  <a:lnTo>
                    <a:pt x="623663" y="179264"/>
                  </a:lnTo>
                  <a:cubicBezTo>
                    <a:pt x="623663" y="209208"/>
                    <a:pt x="611768" y="237926"/>
                    <a:pt x="590594" y="259099"/>
                  </a:cubicBezTo>
                  <a:cubicBezTo>
                    <a:pt x="569420" y="280273"/>
                    <a:pt x="540703" y="292168"/>
                    <a:pt x="510759" y="292168"/>
                  </a:cubicBezTo>
                  <a:lnTo>
                    <a:pt x="112904" y="292168"/>
                  </a:lnTo>
                  <a:cubicBezTo>
                    <a:pt x="82960" y="292168"/>
                    <a:pt x="54242" y="280273"/>
                    <a:pt x="33069" y="259099"/>
                  </a:cubicBezTo>
                  <a:cubicBezTo>
                    <a:pt x="11895" y="237926"/>
                    <a:pt x="0" y="209208"/>
                    <a:pt x="0" y="179264"/>
                  </a:cubicBezTo>
                  <a:lnTo>
                    <a:pt x="0" y="112904"/>
                  </a:lnTo>
                  <a:cubicBezTo>
                    <a:pt x="0" y="50549"/>
                    <a:pt x="50549" y="0"/>
                    <a:pt x="112904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23663" cy="330268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3013"/>
                </a:lnSpc>
              </a:pPr>
              <a:r>
                <a:rPr lang="en-US" b="true" sz="2199">
                  <a:solidFill>
                    <a:srgbClr val="000000"/>
                  </a:solidFill>
                  <a:latin typeface="TT Drugs Bold"/>
                  <a:ea typeface="TT Drugs Bold"/>
                  <a:cs typeface="TT Drugs Bold"/>
                  <a:sym typeface="TT Drugs Bold"/>
                </a:rPr>
                <a:t>Slot Indication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196898" y="6639712"/>
            <a:ext cx="2811401" cy="1317062"/>
            <a:chOff x="0" y="0"/>
            <a:chExt cx="623663" cy="29216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23663" cy="292168"/>
            </a:xfrm>
            <a:custGeom>
              <a:avLst/>
              <a:gdLst/>
              <a:ahLst/>
              <a:cxnLst/>
              <a:rect r="r" b="b" t="t" l="l"/>
              <a:pathLst>
                <a:path h="292168" w="623663">
                  <a:moveTo>
                    <a:pt x="112904" y="0"/>
                  </a:moveTo>
                  <a:lnTo>
                    <a:pt x="510759" y="0"/>
                  </a:lnTo>
                  <a:cubicBezTo>
                    <a:pt x="573114" y="0"/>
                    <a:pt x="623663" y="50549"/>
                    <a:pt x="623663" y="112904"/>
                  </a:cubicBezTo>
                  <a:lnTo>
                    <a:pt x="623663" y="179264"/>
                  </a:lnTo>
                  <a:cubicBezTo>
                    <a:pt x="623663" y="209208"/>
                    <a:pt x="611768" y="237926"/>
                    <a:pt x="590594" y="259099"/>
                  </a:cubicBezTo>
                  <a:cubicBezTo>
                    <a:pt x="569420" y="280273"/>
                    <a:pt x="540703" y="292168"/>
                    <a:pt x="510759" y="292168"/>
                  </a:cubicBezTo>
                  <a:lnTo>
                    <a:pt x="112904" y="292168"/>
                  </a:lnTo>
                  <a:cubicBezTo>
                    <a:pt x="82960" y="292168"/>
                    <a:pt x="54242" y="280273"/>
                    <a:pt x="33069" y="259099"/>
                  </a:cubicBezTo>
                  <a:cubicBezTo>
                    <a:pt x="11895" y="237926"/>
                    <a:pt x="0" y="209208"/>
                    <a:pt x="0" y="179264"/>
                  </a:cubicBezTo>
                  <a:lnTo>
                    <a:pt x="0" y="112904"/>
                  </a:lnTo>
                  <a:cubicBezTo>
                    <a:pt x="0" y="50549"/>
                    <a:pt x="50549" y="0"/>
                    <a:pt x="112904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23663" cy="330268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>
                <a:lnSpc>
                  <a:spcPts val="3013"/>
                </a:lnSpc>
              </a:pPr>
              <a:r>
                <a:rPr lang="en-US" b="true" sz="2199">
                  <a:solidFill>
                    <a:srgbClr val="000000"/>
                  </a:solidFill>
                  <a:latin typeface="TT Drugs Bold"/>
                  <a:ea typeface="TT Drugs Bold"/>
                  <a:cs typeface="TT Drugs Bold"/>
                  <a:sym typeface="TT Drugs Bold"/>
                </a:rPr>
                <a:t>Vehicle Detection Using Sensors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7261871" y="4557253"/>
            <a:ext cx="3841039" cy="2847855"/>
          </a:xfrm>
          <a:custGeom>
            <a:avLst/>
            <a:gdLst/>
            <a:ahLst/>
            <a:cxnLst/>
            <a:rect r="r" b="b" t="t" l="l"/>
            <a:pathLst>
              <a:path h="2847855" w="3841039">
                <a:moveTo>
                  <a:pt x="0" y="0"/>
                </a:moveTo>
                <a:lnTo>
                  <a:pt x="3841039" y="0"/>
                </a:lnTo>
                <a:lnTo>
                  <a:pt x="3841039" y="2847856"/>
                </a:lnTo>
                <a:lnTo>
                  <a:pt x="0" y="28478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972" t="-4103" r="-17223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205719" y="1325888"/>
            <a:ext cx="9769667" cy="1131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96"/>
              </a:lnSpc>
              <a:spcBef>
                <a:spcPct val="0"/>
              </a:spcBef>
            </a:pPr>
            <a:r>
              <a:rPr lang="en-US" b="true" sz="6068" spc="194">
                <a:solidFill>
                  <a:srgbClr val="945ACB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Solution Architecture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01802" y="5907164"/>
            <a:ext cx="10788095" cy="7904732"/>
          </a:xfrm>
          <a:custGeom>
            <a:avLst/>
            <a:gdLst/>
            <a:ahLst/>
            <a:cxnLst/>
            <a:rect r="r" b="b" t="t" l="l"/>
            <a:pathLst>
              <a:path h="7904732" w="10788095">
                <a:moveTo>
                  <a:pt x="0" y="0"/>
                </a:moveTo>
                <a:lnTo>
                  <a:pt x="10788096" y="0"/>
                </a:lnTo>
                <a:lnTo>
                  <a:pt x="10788096" y="7904731"/>
                </a:lnTo>
                <a:lnTo>
                  <a:pt x="0" y="7904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09344" y="3576956"/>
            <a:ext cx="1326931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945AC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Identification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01802" y="5907164"/>
            <a:ext cx="10788095" cy="7904732"/>
          </a:xfrm>
          <a:custGeom>
            <a:avLst/>
            <a:gdLst/>
            <a:ahLst/>
            <a:cxnLst/>
            <a:rect r="r" b="b" t="t" l="l"/>
            <a:pathLst>
              <a:path h="7904732" w="10788095">
                <a:moveTo>
                  <a:pt x="0" y="0"/>
                </a:moveTo>
                <a:lnTo>
                  <a:pt x="10788096" y="0"/>
                </a:lnTo>
                <a:lnTo>
                  <a:pt x="10788096" y="7904731"/>
                </a:lnTo>
                <a:lnTo>
                  <a:pt x="0" y="7904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64194" y="1808001"/>
            <a:ext cx="15395106" cy="6670998"/>
          </a:xfrm>
          <a:custGeom>
            <a:avLst/>
            <a:gdLst/>
            <a:ahLst/>
            <a:cxnLst/>
            <a:rect r="r" b="b" t="t" l="l"/>
            <a:pathLst>
              <a:path h="6670998" w="15395106">
                <a:moveTo>
                  <a:pt x="0" y="0"/>
                </a:moveTo>
                <a:lnTo>
                  <a:pt x="15395106" y="0"/>
                </a:lnTo>
                <a:lnTo>
                  <a:pt x="15395106" y="6670998"/>
                </a:lnTo>
                <a:lnTo>
                  <a:pt x="0" y="6670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1720" r="0" b="-3203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61356" y="572323"/>
            <a:ext cx="6965289" cy="1131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6"/>
              </a:lnSpc>
            </a:pPr>
            <a:r>
              <a:rPr lang="en-US" b="true" sz="6068" spc="194">
                <a:solidFill>
                  <a:srgbClr val="945ACB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Vehicle Detection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01802" y="5907164"/>
            <a:ext cx="10788095" cy="7904732"/>
          </a:xfrm>
          <a:custGeom>
            <a:avLst/>
            <a:gdLst/>
            <a:ahLst/>
            <a:cxnLst/>
            <a:rect r="r" b="b" t="t" l="l"/>
            <a:pathLst>
              <a:path h="7904732" w="10788095">
                <a:moveTo>
                  <a:pt x="0" y="0"/>
                </a:moveTo>
                <a:lnTo>
                  <a:pt x="10788096" y="0"/>
                </a:lnTo>
                <a:lnTo>
                  <a:pt x="10788096" y="7904731"/>
                </a:lnTo>
                <a:lnTo>
                  <a:pt x="0" y="7904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13204" y="2228567"/>
            <a:ext cx="9061592" cy="5829866"/>
          </a:xfrm>
          <a:custGeom>
            <a:avLst/>
            <a:gdLst/>
            <a:ahLst/>
            <a:cxnLst/>
            <a:rect r="r" b="b" t="t" l="l"/>
            <a:pathLst>
              <a:path h="5829866" w="9061592">
                <a:moveTo>
                  <a:pt x="0" y="0"/>
                </a:moveTo>
                <a:lnTo>
                  <a:pt x="9061592" y="0"/>
                </a:lnTo>
                <a:lnTo>
                  <a:pt x="9061592" y="5829866"/>
                </a:lnTo>
                <a:lnTo>
                  <a:pt x="0" y="58298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511" r="-1035" b="-251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70437" y="819150"/>
            <a:ext cx="13547127" cy="1131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310215" indent="-655107" lvl="1">
              <a:lnSpc>
                <a:spcPts val="8496"/>
              </a:lnSpc>
              <a:buFont typeface="Arial"/>
              <a:buChar char="•"/>
            </a:pPr>
            <a:r>
              <a:rPr lang="en-US" b="true" sz="6068" spc="194">
                <a:solidFill>
                  <a:srgbClr val="945ACB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Number Plate Identification     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247111" y="-139000"/>
            <a:ext cx="18883196" cy="10621798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93865" y="6635282"/>
            <a:ext cx="10788095" cy="7904732"/>
          </a:xfrm>
          <a:custGeom>
            <a:avLst/>
            <a:gdLst/>
            <a:ahLst/>
            <a:cxnLst/>
            <a:rect r="r" b="b" t="t" l="l"/>
            <a:pathLst>
              <a:path h="7904732" w="10788095">
                <a:moveTo>
                  <a:pt x="0" y="0"/>
                </a:moveTo>
                <a:lnTo>
                  <a:pt x="10788095" y="0"/>
                </a:lnTo>
                <a:lnTo>
                  <a:pt x="10788095" y="7904731"/>
                </a:lnTo>
                <a:lnTo>
                  <a:pt x="0" y="7904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57775" y="-6263190"/>
            <a:ext cx="13978141" cy="10242165"/>
          </a:xfrm>
          <a:custGeom>
            <a:avLst/>
            <a:gdLst/>
            <a:ahLst/>
            <a:cxnLst/>
            <a:rect r="r" b="b" t="t" l="l"/>
            <a:pathLst>
              <a:path h="10242165" w="13978141">
                <a:moveTo>
                  <a:pt x="0" y="0"/>
                </a:moveTo>
                <a:lnTo>
                  <a:pt x="13978141" y="0"/>
                </a:lnTo>
                <a:lnTo>
                  <a:pt x="13978141" y="10242165"/>
                </a:lnTo>
                <a:lnTo>
                  <a:pt x="0" y="10242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19016" y="4274503"/>
            <a:ext cx="1084996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ParkSense Website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DAGibMjpzD4</dc:identifier>
  <dcterms:modified xsi:type="dcterms:W3CDTF">2011-08-01T06:04:30Z</dcterms:modified>
  <cp:revision>1</cp:revision>
  <dc:title>Campaign Goals Branding Schedule and Deadlines Budget Statistics Marketing Team Marketing Channels Marketing Mix Evaluation</dc:title>
</cp:coreProperties>
</file>